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304" r:id="rId3"/>
    <p:sldId id="258" r:id="rId4"/>
    <p:sldId id="308" r:id="rId5"/>
    <p:sldId id="305" r:id="rId6"/>
    <p:sldId id="306" r:id="rId7"/>
    <p:sldId id="294" r:id="rId8"/>
    <p:sldId id="307" r:id="rId9"/>
    <p:sldId id="309" r:id="rId10"/>
    <p:sldId id="310" r:id="rId11"/>
    <p:sldId id="311" r:id="rId12"/>
    <p:sldId id="312" r:id="rId13"/>
    <p:sldId id="313" r:id="rId14"/>
    <p:sldId id="320" r:id="rId15"/>
    <p:sldId id="314" r:id="rId16"/>
    <p:sldId id="315" r:id="rId17"/>
    <p:sldId id="316" r:id="rId18"/>
    <p:sldId id="317" r:id="rId19"/>
    <p:sldId id="318" r:id="rId20"/>
    <p:sldId id="321" r:id="rId21"/>
    <p:sldId id="322" r:id="rId22"/>
    <p:sldId id="323" r:id="rId23"/>
    <p:sldId id="324" r:id="rId24"/>
    <p:sldId id="32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0432FF"/>
    <a:srgbClr val="FF85FF"/>
    <a:srgbClr val="FF7E79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1"/>
    <p:restoredTop sz="94675"/>
  </p:normalViewPr>
  <p:slideViewPr>
    <p:cSldViewPr snapToGrid="0" snapToObjects="1">
      <p:cViewPr varScale="1">
        <p:scale>
          <a:sx n="141" d="100"/>
          <a:sy n="141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20416-0E98-A64D-BA8C-E2EA91F5FF9D}" type="datetimeFigureOut">
              <a:rPr kumimoji="1" lang="ko-Kore-KR" altLang="en-US" smtClean="0"/>
              <a:t>2020. 8. 29.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45367-C5EE-634C-9B41-3A7EF7FC276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211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45367-C5EE-634C-9B41-3A7EF7FC276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966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AF71E-D6DF-2A4C-BE89-53E41809E0AB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40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1D0B4-D95D-DD48-8247-8D1793F660BF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467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4E4A-D2CC-8D45-BF03-8CCE77FBDAF0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581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6041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0D12-67B7-5141-BF31-BFE70F78EE56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80465" y="6459396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157B0665-4B2B-1941-98AC-3D67264E7B5D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8502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6B9E-959D-ED4E-A85F-117258CDE157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8E7B9E-3BDB-8640-9FF2-26145169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0465" y="6459396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157B0665-4B2B-1941-98AC-3D67264E7B5D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35840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14C6-6F96-7149-99A5-8B6290666B1A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504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1F47-821F-3C48-A595-71DC90CD7621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458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32E3-6D64-2D45-B23D-441F9FB59ADD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043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932-2DFA-874E-BD72-6B8A251CD085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7106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7A9E-642C-E042-A8E0-099CB0B7B8BE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6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850D-91FC-FD4B-AB92-D681B63359EC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14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6B76F-ECB1-944D-9191-867F56091A8E}" type="datetime1">
              <a:rPr kumimoji="1" lang="ko-KR" altLang="en-US" smtClean="0"/>
              <a:t>2020. 8. 29.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B0665-4B2B-1941-98AC-3D67264E7B5D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3465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AB556-2802-9440-9ABA-098BBF15C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1136"/>
            <a:ext cx="7772400" cy="2387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5400" b="1" dirty="0">
                <a:solidFill>
                  <a:srgbClr val="00B0F0"/>
                </a:solidFill>
              </a:rPr>
              <a:t>Word2Vec</a:t>
            </a:r>
            <a:br>
              <a:rPr kumimoji="1" lang="en-US" altLang="ko-KR" sz="5400" dirty="0">
                <a:solidFill>
                  <a:srgbClr val="00B0F0"/>
                </a:solidFill>
              </a:rPr>
            </a:br>
            <a:r>
              <a:rPr kumimoji="1" lang="ko-KR" altLang="en-US" sz="4000" b="1" dirty="0"/>
              <a:t>단어의 분산 표현</a:t>
            </a:r>
            <a:endParaRPr kumimoji="1" lang="ko-Kore-KR" altLang="en-US" sz="5400" b="1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16FBB9F5-1766-6547-AD53-7B2F5B36B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407" y="3591528"/>
            <a:ext cx="6858000" cy="1655762"/>
          </a:xfrm>
        </p:spPr>
        <p:txBody>
          <a:bodyPr/>
          <a:lstStyle/>
          <a:p>
            <a:r>
              <a:rPr lang="en-US" altLang="ko-Kore-KR" dirty="0"/>
              <a:t>Feat. </a:t>
            </a:r>
            <a:r>
              <a:rPr lang="en-US" altLang="ko-Kore-KR" dirty="0" err="1"/>
              <a:t>ELMo</a:t>
            </a:r>
            <a:r>
              <a:rPr lang="en-US" altLang="ko-Kore-KR" dirty="0"/>
              <a:t>, BERT, ERNIE </a:t>
            </a:r>
            <a:endParaRPr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BDC443-4585-104A-B3BA-0F31F31E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4324953"/>
            <a:ext cx="317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5074748"/>
          </a:xfrm>
        </p:spPr>
        <p:txBody>
          <a:bodyPr/>
          <a:lstStyle/>
          <a:p>
            <a:r>
              <a:rPr lang="en-US" altLang="ko-KR" dirty="0" err="1"/>
              <a:t>Mikolov</a:t>
            </a:r>
            <a:r>
              <a:rPr lang="en-US" altLang="ko-KR" dirty="0"/>
              <a:t> et al. 2013 (</a:t>
            </a:r>
            <a:r>
              <a:rPr lang="ko-KR" altLang="en-US" dirty="0"/>
              <a:t>논문 발표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Word2vec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812F8A-32AD-304F-86BF-29672F98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58" y="2433496"/>
            <a:ext cx="3302000" cy="381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9B0FFF-2837-714D-AB6C-A35D1783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17596"/>
            <a:ext cx="3810000" cy="4241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4EEBC9-8D41-7A4E-B5AA-82888A8DD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08" t="5285" r="13172" b="14624"/>
          <a:stretch/>
        </p:blipFill>
        <p:spPr>
          <a:xfrm>
            <a:off x="5141343" y="1118017"/>
            <a:ext cx="1293963" cy="133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21C44-455C-6246-803E-EE33D2568D0A}"/>
              </a:ext>
            </a:extLst>
          </p:cNvPr>
          <p:cNvSpPr txBox="1"/>
          <p:nvPr/>
        </p:nvSpPr>
        <p:spPr>
          <a:xfrm>
            <a:off x="2082662" y="6258061"/>
            <a:ext cx="196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CBOW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355F1-E60D-BF4F-AF71-AA6C7D093EF0}"/>
              </a:ext>
            </a:extLst>
          </p:cNvPr>
          <p:cNvSpPr txBox="1"/>
          <p:nvPr/>
        </p:nvSpPr>
        <p:spPr>
          <a:xfrm>
            <a:off x="5788324" y="6243496"/>
            <a:ext cx="196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Skip-Gram</a:t>
            </a:r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F3BBD66-226F-1F44-A223-695EEBA54E8C}"/>
              </a:ext>
            </a:extLst>
          </p:cNvPr>
          <p:cNvSpPr/>
          <p:nvPr/>
        </p:nvSpPr>
        <p:spPr>
          <a:xfrm>
            <a:off x="1147313" y="2346385"/>
            <a:ext cx="543464" cy="37869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020FB-03D7-CB46-8925-AD8959F9204C}"/>
              </a:ext>
            </a:extLst>
          </p:cNvPr>
          <p:cNvSpPr txBox="1"/>
          <p:nvPr/>
        </p:nvSpPr>
        <p:spPr>
          <a:xfrm>
            <a:off x="596592" y="3331942"/>
            <a:ext cx="4083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FF0000"/>
                </a:solidFill>
              </a:rPr>
              <a:t>주변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r>
              <a:rPr kumimoji="1" lang="ko-KR" altLang="en-US" sz="1600" dirty="0">
                <a:solidFill>
                  <a:srgbClr val="FF0000"/>
                </a:solidFill>
              </a:rPr>
              <a:t>문맥 단어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33844-7F31-1340-BEB4-A095AFD58329}"/>
              </a:ext>
            </a:extLst>
          </p:cNvPr>
          <p:cNvSpPr txBox="1"/>
          <p:nvPr/>
        </p:nvSpPr>
        <p:spPr>
          <a:xfrm>
            <a:off x="7969551" y="3293123"/>
            <a:ext cx="4083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FF0000"/>
                </a:solidFill>
              </a:rPr>
              <a:t>주변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r>
              <a:rPr kumimoji="1" lang="ko-KR" altLang="en-US" sz="1600" dirty="0">
                <a:solidFill>
                  <a:srgbClr val="FF0000"/>
                </a:solidFill>
              </a:rPr>
              <a:t>문맥 단어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48504D-7C25-4D4B-891A-9AEE61B96B48}"/>
              </a:ext>
            </a:extLst>
          </p:cNvPr>
          <p:cNvSpPr/>
          <p:nvPr/>
        </p:nvSpPr>
        <p:spPr>
          <a:xfrm>
            <a:off x="7004649" y="2191989"/>
            <a:ext cx="496636" cy="40223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D9684F4-210A-AC4B-862F-1A3800CBF971}"/>
              </a:ext>
            </a:extLst>
          </p:cNvPr>
          <p:cNvSpPr/>
          <p:nvPr/>
        </p:nvSpPr>
        <p:spPr>
          <a:xfrm>
            <a:off x="3105509" y="3554083"/>
            <a:ext cx="543464" cy="14837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06CE219-8803-EB4A-B9E7-493005396EF6}"/>
              </a:ext>
            </a:extLst>
          </p:cNvPr>
          <p:cNvSpPr/>
          <p:nvPr/>
        </p:nvSpPr>
        <p:spPr>
          <a:xfrm>
            <a:off x="5141343" y="3542581"/>
            <a:ext cx="543464" cy="14837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8E77C-1AE6-344D-9FF5-7B9B34E760A6}"/>
              </a:ext>
            </a:extLst>
          </p:cNvPr>
          <p:cNvSpPr txBox="1"/>
          <p:nvPr/>
        </p:nvSpPr>
        <p:spPr>
          <a:xfrm>
            <a:off x="3708923" y="3759161"/>
            <a:ext cx="40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FF0000"/>
                </a:solidFill>
              </a:rPr>
              <a:t>중심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endParaRPr kumimoji="1" lang="en-US" altLang="ko-Kore-KR" sz="1600" dirty="0">
              <a:solidFill>
                <a:srgbClr val="FF0000"/>
              </a:solidFill>
            </a:endParaRPr>
          </a:p>
          <a:p>
            <a:r>
              <a:rPr kumimoji="1" lang="ko-KR" altLang="en-US" sz="1600" dirty="0">
                <a:solidFill>
                  <a:srgbClr val="FF0000"/>
                </a:solidFill>
              </a:rPr>
              <a:t>단어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F09F0-E1FC-B549-97F3-0DA6209722CA}"/>
              </a:ext>
            </a:extLst>
          </p:cNvPr>
          <p:cNvSpPr txBox="1"/>
          <p:nvPr/>
        </p:nvSpPr>
        <p:spPr>
          <a:xfrm>
            <a:off x="4672632" y="3759160"/>
            <a:ext cx="40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FF0000"/>
                </a:solidFill>
              </a:rPr>
              <a:t>중심</a:t>
            </a:r>
            <a:endParaRPr kumimoji="1" lang="en-US" altLang="ko-KR" sz="1600" dirty="0">
              <a:solidFill>
                <a:srgbClr val="FF0000"/>
              </a:solidFill>
            </a:endParaRPr>
          </a:p>
          <a:p>
            <a:endParaRPr kumimoji="1" lang="en-US" altLang="ko-Kore-KR" sz="1600" dirty="0">
              <a:solidFill>
                <a:srgbClr val="FF0000"/>
              </a:solidFill>
            </a:endParaRPr>
          </a:p>
          <a:p>
            <a:r>
              <a:rPr kumimoji="1" lang="ko-KR" altLang="en-US" sz="1600" dirty="0">
                <a:solidFill>
                  <a:srgbClr val="FF0000"/>
                </a:solidFill>
              </a:rPr>
              <a:t>단어</a:t>
            </a:r>
            <a:endParaRPr kumimoji="1" lang="ko-Kore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22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5074748"/>
          </a:xfrm>
        </p:spPr>
        <p:txBody>
          <a:bodyPr/>
          <a:lstStyle/>
          <a:p>
            <a:r>
              <a:rPr lang="en-US" altLang="ko-KR" dirty="0"/>
              <a:t>Skip-Gram</a:t>
            </a:r>
          </a:p>
          <a:p>
            <a:pPr lvl="1"/>
            <a:r>
              <a:rPr lang="en-US" altLang="ko-KR" dirty="0"/>
              <a:t>window size : 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Word2vec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618B4-B48E-2149-8DB2-568F370B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69" y="2358238"/>
            <a:ext cx="5825862" cy="4165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2667EB-92E5-A848-885B-AF6B838D4F29}"/>
              </a:ext>
            </a:extLst>
          </p:cNvPr>
          <p:cNvSpPr txBox="1"/>
          <p:nvPr/>
        </p:nvSpPr>
        <p:spPr>
          <a:xfrm>
            <a:off x="5244860" y="1820174"/>
            <a:ext cx="93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Input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F046C-7CCE-ED45-AF9C-CFC174153D00}"/>
              </a:ext>
            </a:extLst>
          </p:cNvPr>
          <p:cNvSpPr txBox="1"/>
          <p:nvPr/>
        </p:nvSpPr>
        <p:spPr>
          <a:xfrm>
            <a:off x="6414278" y="1820174"/>
            <a:ext cx="93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0432FF"/>
                </a:solidFill>
              </a:rPr>
              <a:t>Output</a:t>
            </a:r>
            <a:endParaRPr kumimoji="1" lang="ko-Kore-KR" alt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8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5074748"/>
          </a:xfrm>
        </p:spPr>
        <p:txBody>
          <a:bodyPr/>
          <a:lstStyle/>
          <a:p>
            <a:r>
              <a:rPr lang="en-US" altLang="ko-KR" dirty="0"/>
              <a:t>Skip-Gram (iter-1)</a:t>
            </a:r>
          </a:p>
          <a:p>
            <a:pPr lvl="1"/>
            <a:r>
              <a:rPr lang="en-US" altLang="ko-KR" dirty="0"/>
              <a:t>window size : 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Word2vec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309BD7-BFC6-9A41-90B7-FB6577EE7CD2}"/>
              </a:ext>
            </a:extLst>
          </p:cNvPr>
          <p:cNvGrpSpPr/>
          <p:nvPr/>
        </p:nvGrpSpPr>
        <p:grpSpPr>
          <a:xfrm>
            <a:off x="2337759" y="3217654"/>
            <a:ext cx="560717" cy="3122762"/>
            <a:chOff x="1475117" y="2631057"/>
            <a:chExt cx="560717" cy="312276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B00E190-BE22-EE4E-9EDF-429446A308E8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BD34DC2-B482-F242-A852-39E30B729A3C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F8BD8D5-9ADE-1B43-B2FC-716871418F8D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6716AB4-DC4A-D84F-863D-D26B034F549B}"/>
                </a:ext>
              </a:extLst>
            </p:cNvPr>
            <p:cNvSpPr/>
            <p:nvPr/>
          </p:nvSpPr>
          <p:spPr>
            <a:xfrm>
              <a:off x="1604511" y="395362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CD9E16E-BDA8-D04C-8EDD-1FF6923E0387}"/>
                </a:ext>
              </a:extLst>
            </p:cNvPr>
            <p:cNvSpPr/>
            <p:nvPr/>
          </p:nvSpPr>
          <p:spPr>
            <a:xfrm>
              <a:off x="1604510" y="4382028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9186CB2-C762-9542-B1B5-62A2E0C52E46}"/>
                </a:ext>
              </a:extLst>
            </p:cNvPr>
            <p:cNvSpPr/>
            <p:nvPr/>
          </p:nvSpPr>
          <p:spPr>
            <a:xfrm>
              <a:off x="1604509" y="4859244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8898645-4B2D-0B4F-8B21-F9B26BCA1C26}"/>
                </a:ext>
              </a:extLst>
            </p:cNvPr>
            <p:cNvSpPr/>
            <p:nvPr/>
          </p:nvSpPr>
          <p:spPr>
            <a:xfrm>
              <a:off x="1604509" y="5332296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F4C925BB-4DD7-1A4C-BA38-9D3570C9A617}"/>
                </a:ext>
              </a:extLst>
            </p:cNvPr>
            <p:cNvSpPr/>
            <p:nvPr/>
          </p:nvSpPr>
          <p:spPr>
            <a:xfrm>
              <a:off x="1475117" y="2631057"/>
              <a:ext cx="560717" cy="312276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74C2B6-9A9D-8A4C-8932-C0AFB058B014}"/>
              </a:ext>
            </a:extLst>
          </p:cNvPr>
          <p:cNvGrpSpPr/>
          <p:nvPr/>
        </p:nvGrpSpPr>
        <p:grpSpPr>
          <a:xfrm>
            <a:off x="4309433" y="4065919"/>
            <a:ext cx="560717" cy="1315376"/>
            <a:chOff x="1475117" y="2631057"/>
            <a:chExt cx="560717" cy="131537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D4E916-6B2B-5544-946D-28EA41478481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C51CF1B-019E-E74B-82AB-4C1A3F9A4A2A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DFDDE3F-F772-2748-BFC9-694D7258C13B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3FE7B82-DAA1-9E4B-BE9C-5C730A6659B2}"/>
                </a:ext>
              </a:extLst>
            </p:cNvPr>
            <p:cNvSpPr/>
            <p:nvPr/>
          </p:nvSpPr>
          <p:spPr>
            <a:xfrm>
              <a:off x="1475117" y="2631057"/>
              <a:ext cx="560717" cy="131537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97E43E-31E6-B644-897E-C03980A927EB}"/>
              </a:ext>
            </a:extLst>
          </p:cNvPr>
          <p:cNvGrpSpPr/>
          <p:nvPr/>
        </p:nvGrpSpPr>
        <p:grpSpPr>
          <a:xfrm>
            <a:off x="6281108" y="3222554"/>
            <a:ext cx="560717" cy="3122762"/>
            <a:chOff x="1475117" y="2631057"/>
            <a:chExt cx="560717" cy="312276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E30464A-4B91-4F43-9308-8DCD5784072B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248DC22-259D-3542-8A38-403EDB91081B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3657ABF-3576-2F4E-BEBA-0A88DCAF4B24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3503F3A-E31B-F942-88E3-A19AA3B59FF2}"/>
                </a:ext>
              </a:extLst>
            </p:cNvPr>
            <p:cNvSpPr/>
            <p:nvPr/>
          </p:nvSpPr>
          <p:spPr>
            <a:xfrm>
              <a:off x="1604511" y="395362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1E9E846-E6F1-8549-B57B-0FDDAB2A2BC4}"/>
                </a:ext>
              </a:extLst>
            </p:cNvPr>
            <p:cNvSpPr/>
            <p:nvPr/>
          </p:nvSpPr>
          <p:spPr>
            <a:xfrm>
              <a:off x="1604510" y="4382028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6057292-9ED5-AB4F-8796-C0A5A449D705}"/>
                </a:ext>
              </a:extLst>
            </p:cNvPr>
            <p:cNvSpPr/>
            <p:nvPr/>
          </p:nvSpPr>
          <p:spPr>
            <a:xfrm>
              <a:off x="1604509" y="4859244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2ABACB-ADE8-4742-8AB8-A4AC93889A64}"/>
                </a:ext>
              </a:extLst>
            </p:cNvPr>
            <p:cNvSpPr/>
            <p:nvPr/>
          </p:nvSpPr>
          <p:spPr>
            <a:xfrm>
              <a:off x="1604509" y="5332296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5E07210C-07B3-FD43-80CE-60C1BA3F4FC9}"/>
                </a:ext>
              </a:extLst>
            </p:cNvPr>
            <p:cNvSpPr/>
            <p:nvPr/>
          </p:nvSpPr>
          <p:spPr>
            <a:xfrm>
              <a:off x="1475117" y="2631057"/>
              <a:ext cx="560717" cy="312276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94EBF1C-2799-064E-A6D8-25B0C8F1747C}"/>
              </a:ext>
            </a:extLst>
          </p:cNvPr>
          <p:cNvCxnSpPr>
            <a:cxnSpLocks/>
          </p:cNvCxnSpPr>
          <p:nvPr/>
        </p:nvCxnSpPr>
        <p:spPr>
          <a:xfrm>
            <a:off x="2898476" y="3253598"/>
            <a:ext cx="1410957" cy="8698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CB71C940-8E5C-8242-B404-40FFD3A4FFE7}"/>
              </a:ext>
            </a:extLst>
          </p:cNvPr>
          <p:cNvCxnSpPr>
            <a:cxnSpLocks/>
          </p:cNvCxnSpPr>
          <p:nvPr/>
        </p:nvCxnSpPr>
        <p:spPr>
          <a:xfrm flipV="1">
            <a:off x="2898475" y="5381295"/>
            <a:ext cx="1410958" cy="8778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8B293859-DD57-8240-A48F-2E9404E21636}"/>
              </a:ext>
            </a:extLst>
          </p:cNvPr>
          <p:cNvCxnSpPr>
            <a:cxnSpLocks/>
          </p:cNvCxnSpPr>
          <p:nvPr/>
        </p:nvCxnSpPr>
        <p:spPr>
          <a:xfrm flipV="1">
            <a:off x="4870150" y="3245540"/>
            <a:ext cx="1410958" cy="8778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1E2D341-DF3E-5A45-AF1F-BA881C54FCE9}"/>
              </a:ext>
            </a:extLst>
          </p:cNvPr>
          <p:cNvCxnSpPr/>
          <p:nvPr/>
        </p:nvCxnSpPr>
        <p:spPr>
          <a:xfrm>
            <a:off x="4862098" y="5381295"/>
            <a:ext cx="1410957" cy="81232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DC81CBF8-7D5D-2944-BF45-EC71C9AC8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677018"/>
              </p:ext>
            </p:extLst>
          </p:nvPr>
        </p:nvGraphicFramePr>
        <p:xfrm>
          <a:off x="1207699" y="3244972"/>
          <a:ext cx="1000660" cy="308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FF0000"/>
                          </a:solidFill>
                        </a:rPr>
                        <a:t>I</a:t>
                      </a:r>
                      <a:endParaRPr lang="ko-Kore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like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playing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football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with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2854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my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358423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friends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717659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9A6EE6FD-C8BB-994C-91EF-2CF541874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60066"/>
              </p:ext>
            </p:extLst>
          </p:nvPr>
        </p:nvGraphicFramePr>
        <p:xfrm>
          <a:off x="7010049" y="3256473"/>
          <a:ext cx="1000660" cy="308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432FF"/>
                          </a:solidFill>
                        </a:rPr>
                        <a:t>like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playing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football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with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2854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my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358423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friends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71765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64CF087-DE0D-7040-94FA-6333995A83B9}"/>
              </a:ext>
            </a:extLst>
          </p:cNvPr>
          <p:cNvSpPr txBox="1"/>
          <p:nvPr/>
        </p:nvSpPr>
        <p:spPr>
          <a:xfrm>
            <a:off x="3653825" y="2332192"/>
            <a:ext cx="2173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rgbClr val="FF0000"/>
                </a:solidFill>
              </a:rPr>
              <a:t>INPUT : “I”</a:t>
            </a:r>
          </a:p>
          <a:p>
            <a:r>
              <a:rPr kumimoji="1" lang="en-US" altLang="ko-Kore-KR" sz="2400" dirty="0">
                <a:solidFill>
                  <a:srgbClr val="0432FF"/>
                </a:solidFill>
              </a:rPr>
              <a:t>OUTPUT : “like”</a:t>
            </a:r>
            <a:endParaRPr kumimoji="1" lang="ko-Kore-KR" altLang="en-US" sz="24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29391-A41B-A145-BDF6-4FC2F41DF0A1}"/>
                  </a:ext>
                </a:extLst>
              </p:cNvPr>
              <p:cNvSpPr txBox="1"/>
              <p:nvPr/>
            </p:nvSpPr>
            <p:spPr>
              <a:xfrm>
                <a:off x="3222501" y="4475299"/>
                <a:ext cx="793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29391-A41B-A145-BDF6-4FC2F41D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501" y="4475299"/>
                <a:ext cx="79363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CA5EAF-ED89-1A48-9B06-19D9FF5CD6B5}"/>
                  </a:ext>
                </a:extLst>
              </p:cNvPr>
              <p:cNvSpPr txBox="1"/>
              <p:nvPr/>
            </p:nvSpPr>
            <p:spPr>
              <a:xfrm>
                <a:off x="5194176" y="4490751"/>
                <a:ext cx="793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CA5EAF-ED89-1A48-9B06-19D9FF5C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176" y="4490751"/>
                <a:ext cx="79363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0527952-DE83-B841-89A8-F9AE2A365DE1}"/>
              </a:ext>
            </a:extLst>
          </p:cNvPr>
          <p:cNvSpPr txBox="1"/>
          <p:nvPr/>
        </p:nvSpPr>
        <p:spPr>
          <a:xfrm>
            <a:off x="3255106" y="503692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(7, 3)</a:t>
            </a:r>
            <a:endParaRPr kumimoji="1" lang="ko-Kore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28B613-4FBB-0C4A-ACAD-A7B18E3A33D9}"/>
              </a:ext>
            </a:extLst>
          </p:cNvPr>
          <p:cNvSpPr txBox="1"/>
          <p:nvPr/>
        </p:nvSpPr>
        <p:spPr>
          <a:xfrm>
            <a:off x="5236414" y="5049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(3, 7)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D1E5FA-13D0-3E4B-9A43-2AEBAAF300D3}"/>
              </a:ext>
            </a:extLst>
          </p:cNvPr>
          <p:cNvSpPr txBox="1"/>
          <p:nvPr/>
        </p:nvSpPr>
        <p:spPr>
          <a:xfrm>
            <a:off x="4311215" y="547474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(1, 3)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FB3EC3-8003-4348-8858-0472BCBA872D}"/>
              </a:ext>
            </a:extLst>
          </p:cNvPr>
          <p:cNvSpPr txBox="1"/>
          <p:nvPr/>
        </p:nvSpPr>
        <p:spPr>
          <a:xfrm>
            <a:off x="6268707" y="639572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(1, 7)</a:t>
            </a:r>
            <a:endParaRPr kumimoji="1"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9D155C-72E4-014C-9D4B-A38D89D2F251}"/>
              </a:ext>
            </a:extLst>
          </p:cNvPr>
          <p:cNvSpPr txBox="1"/>
          <p:nvPr/>
        </p:nvSpPr>
        <p:spPr>
          <a:xfrm>
            <a:off x="2282925" y="639194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(1, 7)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9178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5074748"/>
          </a:xfrm>
        </p:spPr>
        <p:txBody>
          <a:bodyPr/>
          <a:lstStyle/>
          <a:p>
            <a:r>
              <a:rPr lang="en-US" altLang="ko-KR" dirty="0"/>
              <a:t>Skip-Gram (iter-2)</a:t>
            </a:r>
          </a:p>
          <a:p>
            <a:pPr lvl="1"/>
            <a:r>
              <a:rPr lang="en-US" altLang="ko-KR" dirty="0"/>
              <a:t>window size : 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Word2vec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309BD7-BFC6-9A41-90B7-FB6577EE7CD2}"/>
              </a:ext>
            </a:extLst>
          </p:cNvPr>
          <p:cNvGrpSpPr/>
          <p:nvPr/>
        </p:nvGrpSpPr>
        <p:grpSpPr>
          <a:xfrm>
            <a:off x="2337759" y="3217654"/>
            <a:ext cx="560717" cy="3122762"/>
            <a:chOff x="1475117" y="2631057"/>
            <a:chExt cx="560717" cy="312276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B00E190-BE22-EE4E-9EDF-429446A308E8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BD34DC2-B482-F242-A852-39E30B729A3C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F8BD8D5-9ADE-1B43-B2FC-716871418F8D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6716AB4-DC4A-D84F-863D-D26B034F549B}"/>
                </a:ext>
              </a:extLst>
            </p:cNvPr>
            <p:cNvSpPr/>
            <p:nvPr/>
          </p:nvSpPr>
          <p:spPr>
            <a:xfrm>
              <a:off x="1604511" y="395362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CD9E16E-BDA8-D04C-8EDD-1FF6923E0387}"/>
                </a:ext>
              </a:extLst>
            </p:cNvPr>
            <p:cNvSpPr/>
            <p:nvPr/>
          </p:nvSpPr>
          <p:spPr>
            <a:xfrm>
              <a:off x="1604510" y="4382028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9186CB2-C762-9542-B1B5-62A2E0C52E46}"/>
                </a:ext>
              </a:extLst>
            </p:cNvPr>
            <p:cNvSpPr/>
            <p:nvPr/>
          </p:nvSpPr>
          <p:spPr>
            <a:xfrm>
              <a:off x="1604509" y="4859244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8898645-4B2D-0B4F-8B21-F9B26BCA1C26}"/>
                </a:ext>
              </a:extLst>
            </p:cNvPr>
            <p:cNvSpPr/>
            <p:nvPr/>
          </p:nvSpPr>
          <p:spPr>
            <a:xfrm>
              <a:off x="1604509" y="5332296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F4C925BB-4DD7-1A4C-BA38-9D3570C9A617}"/>
                </a:ext>
              </a:extLst>
            </p:cNvPr>
            <p:cNvSpPr/>
            <p:nvPr/>
          </p:nvSpPr>
          <p:spPr>
            <a:xfrm>
              <a:off x="1475117" y="2631057"/>
              <a:ext cx="560717" cy="312276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74C2B6-9A9D-8A4C-8932-C0AFB058B014}"/>
              </a:ext>
            </a:extLst>
          </p:cNvPr>
          <p:cNvGrpSpPr/>
          <p:nvPr/>
        </p:nvGrpSpPr>
        <p:grpSpPr>
          <a:xfrm>
            <a:off x="4309433" y="4065919"/>
            <a:ext cx="560717" cy="1315376"/>
            <a:chOff x="1475117" y="2631057"/>
            <a:chExt cx="560717" cy="131537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D4E916-6B2B-5544-946D-28EA41478481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C51CF1B-019E-E74B-82AB-4C1A3F9A4A2A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DFDDE3F-F772-2748-BFC9-694D7258C13B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3FE7B82-DAA1-9E4B-BE9C-5C730A6659B2}"/>
                </a:ext>
              </a:extLst>
            </p:cNvPr>
            <p:cNvSpPr/>
            <p:nvPr/>
          </p:nvSpPr>
          <p:spPr>
            <a:xfrm>
              <a:off x="1475117" y="2631057"/>
              <a:ext cx="560717" cy="131537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797E43E-31E6-B644-897E-C03980A927EB}"/>
              </a:ext>
            </a:extLst>
          </p:cNvPr>
          <p:cNvGrpSpPr/>
          <p:nvPr/>
        </p:nvGrpSpPr>
        <p:grpSpPr>
          <a:xfrm>
            <a:off x="6281108" y="3222554"/>
            <a:ext cx="560717" cy="3122762"/>
            <a:chOff x="1475117" y="2631057"/>
            <a:chExt cx="560717" cy="312276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E30464A-4B91-4F43-9308-8DCD5784072B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248DC22-259D-3542-8A38-403EDB91081B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3657ABF-3576-2F4E-BEBA-0A88DCAF4B24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3503F3A-E31B-F942-88E3-A19AA3B59FF2}"/>
                </a:ext>
              </a:extLst>
            </p:cNvPr>
            <p:cNvSpPr/>
            <p:nvPr/>
          </p:nvSpPr>
          <p:spPr>
            <a:xfrm>
              <a:off x="1604511" y="395362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1E9E846-E6F1-8549-B57B-0FDDAB2A2BC4}"/>
                </a:ext>
              </a:extLst>
            </p:cNvPr>
            <p:cNvSpPr/>
            <p:nvPr/>
          </p:nvSpPr>
          <p:spPr>
            <a:xfrm>
              <a:off x="1604510" y="4382028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6057292-9ED5-AB4F-8796-C0A5A449D705}"/>
                </a:ext>
              </a:extLst>
            </p:cNvPr>
            <p:cNvSpPr/>
            <p:nvPr/>
          </p:nvSpPr>
          <p:spPr>
            <a:xfrm>
              <a:off x="1604509" y="4859244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2ABACB-ADE8-4742-8AB8-A4AC93889A64}"/>
                </a:ext>
              </a:extLst>
            </p:cNvPr>
            <p:cNvSpPr/>
            <p:nvPr/>
          </p:nvSpPr>
          <p:spPr>
            <a:xfrm>
              <a:off x="1604509" y="5332296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5E07210C-07B3-FD43-80CE-60C1BA3F4FC9}"/>
                </a:ext>
              </a:extLst>
            </p:cNvPr>
            <p:cNvSpPr/>
            <p:nvPr/>
          </p:nvSpPr>
          <p:spPr>
            <a:xfrm>
              <a:off x="1475117" y="2631057"/>
              <a:ext cx="560717" cy="312276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94EBF1C-2799-064E-A6D8-25B0C8F1747C}"/>
              </a:ext>
            </a:extLst>
          </p:cNvPr>
          <p:cNvCxnSpPr>
            <a:cxnSpLocks/>
          </p:cNvCxnSpPr>
          <p:nvPr/>
        </p:nvCxnSpPr>
        <p:spPr>
          <a:xfrm>
            <a:off x="2898476" y="3253598"/>
            <a:ext cx="1410957" cy="8698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CB71C940-8E5C-8242-B404-40FFD3A4FFE7}"/>
              </a:ext>
            </a:extLst>
          </p:cNvPr>
          <p:cNvCxnSpPr>
            <a:cxnSpLocks/>
          </p:cNvCxnSpPr>
          <p:nvPr/>
        </p:nvCxnSpPr>
        <p:spPr>
          <a:xfrm flipV="1">
            <a:off x="2898475" y="5381295"/>
            <a:ext cx="1410958" cy="8778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8B293859-DD57-8240-A48F-2E9404E21636}"/>
              </a:ext>
            </a:extLst>
          </p:cNvPr>
          <p:cNvCxnSpPr>
            <a:cxnSpLocks/>
          </p:cNvCxnSpPr>
          <p:nvPr/>
        </p:nvCxnSpPr>
        <p:spPr>
          <a:xfrm flipV="1">
            <a:off x="4870150" y="3245540"/>
            <a:ext cx="1410958" cy="8778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1E2D341-DF3E-5A45-AF1F-BA881C54FCE9}"/>
              </a:ext>
            </a:extLst>
          </p:cNvPr>
          <p:cNvCxnSpPr/>
          <p:nvPr/>
        </p:nvCxnSpPr>
        <p:spPr>
          <a:xfrm>
            <a:off x="4862098" y="5381295"/>
            <a:ext cx="1410957" cy="81232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DC81CBF8-7D5D-2944-BF45-EC71C9AC8999}"/>
              </a:ext>
            </a:extLst>
          </p:cNvPr>
          <p:cNvGraphicFramePr>
            <a:graphicFrameLocks noGrp="1"/>
          </p:cNvGraphicFramePr>
          <p:nvPr/>
        </p:nvGraphicFramePr>
        <p:xfrm>
          <a:off x="1207699" y="3244972"/>
          <a:ext cx="1000660" cy="308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FF0000"/>
                          </a:solidFill>
                        </a:rPr>
                        <a:t>I</a:t>
                      </a:r>
                      <a:endParaRPr lang="ko-Kore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like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playing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football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with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2854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my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358423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friends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717659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9A6EE6FD-C8BB-994C-91EF-2CF541874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426148"/>
              </p:ext>
            </p:extLst>
          </p:nvPr>
        </p:nvGraphicFramePr>
        <p:xfrm>
          <a:off x="7010049" y="3256473"/>
          <a:ext cx="1000660" cy="308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like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432FF"/>
                          </a:solidFill>
                        </a:rPr>
                        <a:t>playing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football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with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2854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my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358423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friends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71765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E64CF087-DE0D-7040-94FA-6333995A83B9}"/>
              </a:ext>
            </a:extLst>
          </p:cNvPr>
          <p:cNvSpPr txBox="1"/>
          <p:nvPr/>
        </p:nvSpPr>
        <p:spPr>
          <a:xfrm>
            <a:off x="3653824" y="2332192"/>
            <a:ext cx="2954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rgbClr val="FF0000"/>
                </a:solidFill>
              </a:rPr>
              <a:t>INPUT : “I”</a:t>
            </a:r>
          </a:p>
          <a:p>
            <a:r>
              <a:rPr kumimoji="1" lang="en-US" altLang="ko-Kore-KR" sz="2400" dirty="0">
                <a:solidFill>
                  <a:srgbClr val="0432FF"/>
                </a:solidFill>
              </a:rPr>
              <a:t>OUTPUT : “playing”</a:t>
            </a:r>
            <a:endParaRPr kumimoji="1" lang="ko-Kore-KR" altLang="en-US" sz="24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29391-A41B-A145-BDF6-4FC2F41DF0A1}"/>
                  </a:ext>
                </a:extLst>
              </p:cNvPr>
              <p:cNvSpPr txBox="1"/>
              <p:nvPr/>
            </p:nvSpPr>
            <p:spPr>
              <a:xfrm>
                <a:off x="3222501" y="4475299"/>
                <a:ext cx="793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29391-A41B-A145-BDF6-4FC2F41D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501" y="4475299"/>
                <a:ext cx="79363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CA5EAF-ED89-1A48-9B06-19D9FF5CD6B5}"/>
                  </a:ext>
                </a:extLst>
              </p:cNvPr>
              <p:cNvSpPr txBox="1"/>
              <p:nvPr/>
            </p:nvSpPr>
            <p:spPr>
              <a:xfrm>
                <a:off x="5194176" y="4490751"/>
                <a:ext cx="793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FCA5EAF-ED89-1A48-9B06-19D9FF5C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176" y="4490751"/>
                <a:ext cx="79363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0527952-DE83-B841-89A8-F9AE2A365DE1}"/>
              </a:ext>
            </a:extLst>
          </p:cNvPr>
          <p:cNvSpPr txBox="1"/>
          <p:nvPr/>
        </p:nvSpPr>
        <p:spPr>
          <a:xfrm>
            <a:off x="3255106" y="503692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(7, 3)</a:t>
            </a:r>
            <a:endParaRPr kumimoji="1" lang="ko-Kore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28B613-4FBB-0C4A-ACAD-A7B18E3A33D9}"/>
              </a:ext>
            </a:extLst>
          </p:cNvPr>
          <p:cNvSpPr txBox="1"/>
          <p:nvPr/>
        </p:nvSpPr>
        <p:spPr>
          <a:xfrm>
            <a:off x="5236414" y="504970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(3, 7)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D1E5FA-13D0-3E4B-9A43-2AEBAAF300D3}"/>
              </a:ext>
            </a:extLst>
          </p:cNvPr>
          <p:cNvSpPr txBox="1"/>
          <p:nvPr/>
        </p:nvSpPr>
        <p:spPr>
          <a:xfrm>
            <a:off x="4311215" y="547474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(1, 3)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FB3EC3-8003-4348-8858-0472BCBA872D}"/>
              </a:ext>
            </a:extLst>
          </p:cNvPr>
          <p:cNvSpPr txBox="1"/>
          <p:nvPr/>
        </p:nvSpPr>
        <p:spPr>
          <a:xfrm>
            <a:off x="6268707" y="639572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(1, 7)</a:t>
            </a:r>
            <a:endParaRPr kumimoji="1"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9D155C-72E4-014C-9D4B-A38D89D2F251}"/>
              </a:ext>
            </a:extLst>
          </p:cNvPr>
          <p:cNvSpPr txBox="1"/>
          <p:nvPr/>
        </p:nvSpPr>
        <p:spPr>
          <a:xfrm>
            <a:off x="2282925" y="639194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(1, 7)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9112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D5CEB-FC56-1741-BE83-AA20C913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CE7DEAE-70DE-1244-BE1F-4DEA688F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4" y="1581180"/>
            <a:ext cx="2971800" cy="495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741343-D627-1C44-95B9-6CAEE04C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2130"/>
            <a:ext cx="1219200" cy="3073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638A11-CD03-BC45-BCD7-5FB33C076343}"/>
              </a:ext>
            </a:extLst>
          </p:cNvPr>
          <p:cNvSpPr txBox="1"/>
          <p:nvPr/>
        </p:nvSpPr>
        <p:spPr>
          <a:xfrm>
            <a:off x="2918048" y="1178358"/>
            <a:ext cx="5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boy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4DD21D5-1580-B040-AE02-29AD57B4D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720" y="1556586"/>
            <a:ext cx="1117600" cy="495300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DA54B3B-1CDA-FA43-BF7A-735ED427E70C}"/>
              </a:ext>
            </a:extLst>
          </p:cNvPr>
          <p:cNvSpPr/>
          <p:nvPr/>
        </p:nvSpPr>
        <p:spPr>
          <a:xfrm>
            <a:off x="6240814" y="1581180"/>
            <a:ext cx="536027" cy="3869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43635D-77B6-3E43-BC6E-30D8E2ACF4C3}"/>
              </a:ext>
            </a:extLst>
          </p:cNvPr>
          <p:cNvSpPr txBox="1"/>
          <p:nvPr/>
        </p:nvSpPr>
        <p:spPr>
          <a:xfrm>
            <a:off x="4108958" y="2539002"/>
            <a:ext cx="5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boy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0572F9-26D4-854D-9A36-00BF8C022AFD}"/>
              </a:ext>
            </a:extLst>
          </p:cNvPr>
          <p:cNvSpPr txBox="1"/>
          <p:nvPr/>
        </p:nvSpPr>
        <p:spPr>
          <a:xfrm>
            <a:off x="1466291" y="1186241"/>
            <a:ext cx="5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girl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B9777D-C4A7-3D45-A12B-057D0AAA30B1}"/>
              </a:ext>
            </a:extLst>
          </p:cNvPr>
          <p:cNvSpPr txBox="1"/>
          <p:nvPr/>
        </p:nvSpPr>
        <p:spPr>
          <a:xfrm>
            <a:off x="657032" y="1219341"/>
            <a:ext cx="67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man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545EF5-A63D-3740-87C6-B7DC5ADAC610}"/>
              </a:ext>
            </a:extLst>
          </p:cNvPr>
          <p:cNvSpPr txBox="1"/>
          <p:nvPr/>
        </p:nvSpPr>
        <p:spPr>
          <a:xfrm>
            <a:off x="4082165" y="303136"/>
            <a:ext cx="6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man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364B43-2E55-8A40-B990-230D454DAD91}"/>
              </a:ext>
            </a:extLst>
          </p:cNvPr>
          <p:cNvSpPr txBox="1"/>
          <p:nvPr/>
        </p:nvSpPr>
        <p:spPr>
          <a:xfrm>
            <a:off x="4140740" y="1052430"/>
            <a:ext cx="4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girl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6EB867-FFB4-0C41-82C0-803B12CF04B4}"/>
              </a:ext>
            </a:extLst>
          </p:cNvPr>
          <p:cNvSpPr txBox="1"/>
          <p:nvPr/>
        </p:nvSpPr>
        <p:spPr>
          <a:xfrm>
            <a:off x="3929604" y="1461710"/>
            <a:ext cx="50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/>
              <a:t>X</a:t>
            </a:r>
            <a:endParaRPr kumimoji="1" lang="ko-Kore-KR" altLang="en-US" sz="36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6E4A5DB-EDDD-E049-A43F-F22374FF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695364"/>
            <a:ext cx="1219200" cy="3073400"/>
          </a:xfrm>
          <a:prstGeom prst="rect">
            <a:avLst/>
          </a:prstGeom>
        </p:spPr>
      </p:pic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A0ED9D16-69A3-FF45-B995-5D475FBEBB19}"/>
              </a:ext>
            </a:extLst>
          </p:cNvPr>
          <p:cNvSpPr/>
          <p:nvPr/>
        </p:nvSpPr>
        <p:spPr>
          <a:xfrm>
            <a:off x="6240814" y="4950080"/>
            <a:ext cx="536027" cy="4082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BA55A5D-E5C3-B546-A72D-39EED56F3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959" y="4889909"/>
            <a:ext cx="1117600" cy="5226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22454F2-B4C4-524A-8FEB-1687AA4768D7}"/>
              </a:ext>
            </a:extLst>
          </p:cNvPr>
          <p:cNvSpPr txBox="1"/>
          <p:nvPr/>
        </p:nvSpPr>
        <p:spPr>
          <a:xfrm>
            <a:off x="4073376" y="5947543"/>
            <a:ext cx="5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boy</a:t>
            </a:r>
            <a:endParaRPr kumimoji="1" lang="ko-Kore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2EC4EF-E964-5E49-8C5C-131B1AD8E9E0}"/>
              </a:ext>
            </a:extLst>
          </p:cNvPr>
          <p:cNvSpPr txBox="1"/>
          <p:nvPr/>
        </p:nvSpPr>
        <p:spPr>
          <a:xfrm>
            <a:off x="4046583" y="3711677"/>
            <a:ext cx="6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man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2339CD-5818-AC4A-BD89-541D5891C511}"/>
              </a:ext>
            </a:extLst>
          </p:cNvPr>
          <p:cNvSpPr txBox="1"/>
          <p:nvPr/>
        </p:nvSpPr>
        <p:spPr>
          <a:xfrm>
            <a:off x="4105158" y="4460971"/>
            <a:ext cx="4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girl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18F01C-1698-AC40-A72A-F0D68E76F4D0}"/>
              </a:ext>
            </a:extLst>
          </p:cNvPr>
          <p:cNvSpPr txBox="1"/>
          <p:nvPr/>
        </p:nvSpPr>
        <p:spPr>
          <a:xfrm>
            <a:off x="1783530" y="503519"/>
            <a:ext cx="125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INPUT</a:t>
            </a:r>
            <a:endParaRPr kumimoji="1" lang="ko-Kore-KR" altLang="en-US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AE3CF2-72B3-3642-881D-C54AE95541F7}"/>
              </a:ext>
            </a:extLst>
          </p:cNvPr>
          <p:cNvSpPr txBox="1"/>
          <p:nvPr/>
        </p:nvSpPr>
        <p:spPr>
          <a:xfrm>
            <a:off x="1730858" y="3991109"/>
            <a:ext cx="1253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INPUT</a:t>
            </a:r>
            <a:endParaRPr kumimoji="1" lang="ko-Kore-KR" altLang="en-US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127051-BBAD-A24C-B8B9-1E6F3DD57771}"/>
              </a:ext>
            </a:extLst>
          </p:cNvPr>
          <p:cNvSpPr txBox="1"/>
          <p:nvPr/>
        </p:nvSpPr>
        <p:spPr>
          <a:xfrm>
            <a:off x="1513462" y="4934625"/>
            <a:ext cx="241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Index = 7</a:t>
            </a:r>
            <a:endParaRPr kumimoji="1" lang="ko-Kore-KR" altLang="en-US" sz="2400" dirty="0"/>
          </a:p>
        </p:txBody>
      </p:sp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E4877120-36AE-4940-8542-0FB6754F3CCF}"/>
              </a:ext>
            </a:extLst>
          </p:cNvPr>
          <p:cNvSpPr/>
          <p:nvPr/>
        </p:nvSpPr>
        <p:spPr>
          <a:xfrm>
            <a:off x="3242398" y="4961332"/>
            <a:ext cx="536027" cy="4082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463D2DBA-0FA7-4F4D-816D-0C372A06D4A1}"/>
              </a:ext>
            </a:extLst>
          </p:cNvPr>
          <p:cNvCxnSpPr/>
          <p:nvPr/>
        </p:nvCxnSpPr>
        <p:spPr>
          <a:xfrm>
            <a:off x="0" y="3510952"/>
            <a:ext cx="9144000" cy="0"/>
          </a:xfrm>
          <a:prstGeom prst="line">
            <a:avLst/>
          </a:prstGeom>
          <a:ln w="31750" cmpd="dbl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814A281-F379-DB4A-8AB6-52D1CAD85882}"/>
              </a:ext>
            </a:extLst>
          </p:cNvPr>
          <p:cNvSpPr txBox="1"/>
          <p:nvPr/>
        </p:nvSpPr>
        <p:spPr>
          <a:xfrm>
            <a:off x="353312" y="6316875"/>
            <a:ext cx="343197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dirty="0" err="1"/>
              <a:t>tf.nn.embedding_lookup</a:t>
            </a:r>
            <a:r>
              <a:rPr lang="en" altLang="ko-Kore-KR" dirty="0"/>
              <a:t>(W, index)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419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F0FB1AB-DD29-064F-B6C8-9652B665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b="1" dirty="0"/>
              <a:t>이렇게 하면 왜</a:t>
            </a:r>
            <a:r>
              <a:rPr kumimoji="1" lang="en-US" altLang="ko-KR" b="1" dirty="0"/>
              <a:t>..?</a:t>
            </a:r>
            <a:br>
              <a:rPr kumimoji="1" lang="en-US" altLang="ko-KR" b="1" dirty="0"/>
            </a:br>
            <a:br>
              <a:rPr kumimoji="1" lang="en-US" altLang="ko-KR" b="1" dirty="0"/>
            </a:br>
            <a:r>
              <a:rPr kumimoji="1" lang="ko-KR" altLang="en-US" b="1" dirty="0"/>
              <a:t>왜 비슷한 문맥의 단어끼리 </a:t>
            </a:r>
            <a:br>
              <a:rPr kumimoji="1" lang="en-US" altLang="ko-KR" b="1" dirty="0"/>
            </a:br>
            <a:br>
              <a:rPr kumimoji="1" lang="en-US" altLang="ko-KR" b="1" dirty="0"/>
            </a:br>
            <a:r>
              <a:rPr kumimoji="1" lang="ko-KR" altLang="en-US" b="1" dirty="0"/>
              <a:t>비슷한 벡터를 갖는 걸까</a:t>
            </a:r>
            <a:r>
              <a:rPr kumimoji="1" lang="en-US" altLang="ko-KR" b="1" dirty="0"/>
              <a:t>?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BC8755-C17E-9B45-898D-2710186D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244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Word2vec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74C2B6-9A9D-8A4C-8932-C0AFB058B014}"/>
              </a:ext>
            </a:extLst>
          </p:cNvPr>
          <p:cNvGrpSpPr/>
          <p:nvPr/>
        </p:nvGrpSpPr>
        <p:grpSpPr>
          <a:xfrm>
            <a:off x="4180114" y="4415793"/>
            <a:ext cx="560717" cy="563292"/>
            <a:chOff x="1475117" y="2631057"/>
            <a:chExt cx="560717" cy="56329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D4E916-6B2B-5544-946D-28EA41478481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3FE7B82-DAA1-9E4B-BE9C-5C730A6659B2}"/>
                </a:ext>
              </a:extLst>
            </p:cNvPr>
            <p:cNvSpPr/>
            <p:nvPr/>
          </p:nvSpPr>
          <p:spPr>
            <a:xfrm>
              <a:off x="1475117" y="2631057"/>
              <a:ext cx="560717" cy="5632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94EBF1C-2799-064E-A6D8-25B0C8F1747C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141709" y="4110692"/>
            <a:ext cx="1167801" cy="56820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CB71C940-8E5C-8242-B404-40FFD3A4FFE7}"/>
              </a:ext>
            </a:extLst>
          </p:cNvPr>
          <p:cNvCxnSpPr>
            <a:cxnSpLocks/>
            <a:stCxn id="56" idx="6"/>
            <a:endCxn id="18" idx="2"/>
          </p:cNvCxnSpPr>
          <p:nvPr/>
        </p:nvCxnSpPr>
        <p:spPr>
          <a:xfrm flipV="1">
            <a:off x="3141709" y="4678899"/>
            <a:ext cx="1167801" cy="2477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8B293859-DD57-8240-A48F-2E9404E21636}"/>
              </a:ext>
            </a:extLst>
          </p:cNvPr>
          <p:cNvCxnSpPr>
            <a:cxnSpLocks/>
            <a:stCxn id="55" idx="6"/>
            <a:endCxn id="18" idx="2"/>
          </p:cNvCxnSpPr>
          <p:nvPr/>
        </p:nvCxnSpPr>
        <p:spPr>
          <a:xfrm>
            <a:off x="3141709" y="4531231"/>
            <a:ext cx="1167801" cy="1476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1E2D341-DF3E-5A45-AF1F-BA881C54FCE9}"/>
              </a:ext>
            </a:extLst>
          </p:cNvPr>
          <p:cNvCxnSpPr>
            <a:cxnSpLocks/>
            <a:stCxn id="63" idx="6"/>
            <a:endCxn id="18" idx="2"/>
          </p:cNvCxnSpPr>
          <p:nvPr/>
        </p:nvCxnSpPr>
        <p:spPr>
          <a:xfrm flipV="1">
            <a:off x="3141709" y="4678899"/>
            <a:ext cx="1167801" cy="6343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DC81CBF8-7D5D-2944-BF45-EC71C9AC8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285270"/>
              </p:ext>
            </p:extLst>
          </p:nvPr>
        </p:nvGraphicFramePr>
        <p:xfrm>
          <a:off x="1511322" y="3815491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orange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sweet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juice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C3C64B-B200-9346-AA06-AE0288D83ABA}"/>
              </a:ext>
            </a:extLst>
          </p:cNvPr>
          <p:cNvGrpSpPr/>
          <p:nvPr/>
        </p:nvGrpSpPr>
        <p:grpSpPr>
          <a:xfrm>
            <a:off x="2710389" y="3869872"/>
            <a:ext cx="560717" cy="1723994"/>
            <a:chOff x="2104845" y="3141304"/>
            <a:chExt cx="560717" cy="172399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86DFC4D-5296-4743-9842-A949B17706D8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62D9FC0-1CC5-B74C-A522-60AA38E67BD8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5C9AD9E-B7E4-144B-AC98-F7CC7CCD82DE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91E4566-5100-8746-81F7-564D77066567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7" name="모서리가 둥근 직사각형 56">
                <a:extLst>
                  <a:ext uri="{FF2B5EF4-FFF2-40B4-BE49-F238E27FC236}">
                    <a16:creationId xmlns:a16="http://schemas.microsoft.com/office/drawing/2014/main" id="{EE096AD5-EB37-F347-9614-DE3990B4C00A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E582A47-C8C1-4341-B85C-2596BB8174B4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9082AB7-FA22-664F-B658-1945AA6BBD44}"/>
              </a:ext>
            </a:extLst>
          </p:cNvPr>
          <p:cNvGrpSpPr/>
          <p:nvPr/>
        </p:nvGrpSpPr>
        <p:grpSpPr>
          <a:xfrm>
            <a:off x="5656146" y="3905135"/>
            <a:ext cx="560717" cy="1723994"/>
            <a:chOff x="2104845" y="3141304"/>
            <a:chExt cx="560717" cy="1723994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2B2F17E-31A3-164C-8AC7-E31D42076A2A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FF60970-4F21-214F-9111-82994E804F67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C7BB113E-7BB5-B342-AB9E-C137CD971D31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B9BE481-E8EC-4A41-AED9-61DB7784DF47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68FA3522-66E0-6B46-95A2-D7ECCB0F5DA2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5B96330-DA6E-9B4B-8224-E4217CC6989F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1452C06-FE81-8E42-9512-2AFFB4885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05755"/>
              </p:ext>
            </p:extLst>
          </p:nvPr>
        </p:nvGraphicFramePr>
        <p:xfrm>
          <a:off x="6480135" y="3893046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orange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sweet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juice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2AC4820F-2F91-4846-900B-B1372CD6C100}"/>
              </a:ext>
            </a:extLst>
          </p:cNvPr>
          <p:cNvCxnSpPr>
            <a:cxnSpLocks/>
            <a:stCxn id="72" idx="2"/>
            <a:endCxn id="18" idx="6"/>
          </p:cNvCxnSpPr>
          <p:nvPr/>
        </p:nvCxnSpPr>
        <p:spPr>
          <a:xfrm flipH="1">
            <a:off x="4611435" y="4168241"/>
            <a:ext cx="1174107" cy="5106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9BFD947-E4BB-554D-B4D2-F229C5D97061}"/>
              </a:ext>
            </a:extLst>
          </p:cNvPr>
          <p:cNvCxnSpPr>
            <a:cxnSpLocks/>
            <a:stCxn id="73" idx="2"/>
            <a:endCxn id="18" idx="6"/>
          </p:cNvCxnSpPr>
          <p:nvPr/>
        </p:nvCxnSpPr>
        <p:spPr>
          <a:xfrm flipH="1">
            <a:off x="4611435" y="4566494"/>
            <a:ext cx="1174106" cy="11240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FFBCEAAC-BBF3-3542-B81A-7B45FEDCB1E1}"/>
              </a:ext>
            </a:extLst>
          </p:cNvPr>
          <p:cNvCxnSpPr>
            <a:cxnSpLocks/>
            <a:stCxn id="74" idx="2"/>
            <a:endCxn id="18" idx="6"/>
          </p:cNvCxnSpPr>
          <p:nvPr/>
        </p:nvCxnSpPr>
        <p:spPr>
          <a:xfrm flipH="1" flipV="1">
            <a:off x="4611435" y="4678899"/>
            <a:ext cx="1174106" cy="2829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A486F46E-7ADC-2E47-AF47-4CB4493966BE}"/>
              </a:ext>
            </a:extLst>
          </p:cNvPr>
          <p:cNvCxnSpPr>
            <a:cxnSpLocks/>
            <a:stCxn id="71" idx="2"/>
            <a:endCxn id="18" idx="6"/>
          </p:cNvCxnSpPr>
          <p:nvPr/>
        </p:nvCxnSpPr>
        <p:spPr>
          <a:xfrm flipH="1" flipV="1">
            <a:off x="4611435" y="4678899"/>
            <a:ext cx="1174106" cy="6695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C33451-34DE-AE41-92C7-2F82BD8B1BE0}"/>
              </a:ext>
            </a:extLst>
          </p:cNvPr>
          <p:cNvSpPr txBox="1"/>
          <p:nvPr/>
        </p:nvSpPr>
        <p:spPr>
          <a:xfrm>
            <a:off x="3155265" y="1532237"/>
            <a:ext cx="2643832" cy="186371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/>
              <a:t>orange</a:t>
            </a:r>
            <a:r>
              <a:rPr kumimoji="1" lang="en-US" altLang="ko-Kore-KR" dirty="0"/>
              <a:t>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/>
              <a:t>orange</a:t>
            </a:r>
            <a:r>
              <a:rPr kumimoji="1" lang="en-US" altLang="ko-Kore-KR" dirty="0"/>
              <a:t>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/>
              <a:t>apple</a:t>
            </a:r>
            <a:r>
              <a:rPr kumimoji="1" lang="en-US" altLang="ko-Kore-KR" dirty="0"/>
              <a:t>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/>
              <a:t>orange</a:t>
            </a:r>
            <a:r>
              <a:rPr kumimoji="1" lang="en-US" altLang="ko-Kore-KR" dirty="0"/>
              <a:t>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/>
              <a:t>apple</a:t>
            </a:r>
            <a:r>
              <a:rPr kumimoji="1" lang="en-US" altLang="ko-Kore-KR" dirty="0"/>
              <a:t>, juice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17F5F49-ECB0-AB46-837C-377E448A81CB}"/>
              </a:ext>
            </a:extLst>
          </p:cNvPr>
          <p:cNvSpPr txBox="1"/>
          <p:nvPr/>
        </p:nvSpPr>
        <p:spPr>
          <a:xfrm>
            <a:off x="4019909" y="11128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690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Word2vec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74C2B6-9A9D-8A4C-8932-C0AFB058B014}"/>
              </a:ext>
            </a:extLst>
          </p:cNvPr>
          <p:cNvGrpSpPr/>
          <p:nvPr/>
        </p:nvGrpSpPr>
        <p:grpSpPr>
          <a:xfrm>
            <a:off x="4180114" y="4415793"/>
            <a:ext cx="560717" cy="563292"/>
            <a:chOff x="1475117" y="2631057"/>
            <a:chExt cx="560717" cy="56329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D4E916-6B2B-5544-946D-28EA41478481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solidFill>
              <a:srgbClr val="D88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3FE7B82-DAA1-9E4B-BE9C-5C730A6659B2}"/>
                </a:ext>
              </a:extLst>
            </p:cNvPr>
            <p:cNvSpPr/>
            <p:nvPr/>
          </p:nvSpPr>
          <p:spPr>
            <a:xfrm>
              <a:off x="1475117" y="2631057"/>
              <a:ext cx="560717" cy="5632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94EBF1C-2799-064E-A6D8-25B0C8F1747C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141709" y="4110692"/>
            <a:ext cx="1167801" cy="5682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CB71C940-8E5C-8242-B404-40FFD3A4FFE7}"/>
              </a:ext>
            </a:extLst>
          </p:cNvPr>
          <p:cNvCxnSpPr>
            <a:cxnSpLocks/>
            <a:stCxn id="56" idx="6"/>
            <a:endCxn id="18" idx="2"/>
          </p:cNvCxnSpPr>
          <p:nvPr/>
        </p:nvCxnSpPr>
        <p:spPr>
          <a:xfrm flipV="1">
            <a:off x="3141709" y="4678899"/>
            <a:ext cx="1167801" cy="2477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8B293859-DD57-8240-A48F-2E9404E21636}"/>
              </a:ext>
            </a:extLst>
          </p:cNvPr>
          <p:cNvCxnSpPr>
            <a:cxnSpLocks/>
            <a:stCxn id="55" idx="6"/>
            <a:endCxn id="18" idx="2"/>
          </p:cNvCxnSpPr>
          <p:nvPr/>
        </p:nvCxnSpPr>
        <p:spPr>
          <a:xfrm>
            <a:off x="3141709" y="4531231"/>
            <a:ext cx="1167801" cy="1476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1E2D341-DF3E-5A45-AF1F-BA881C54FCE9}"/>
              </a:ext>
            </a:extLst>
          </p:cNvPr>
          <p:cNvCxnSpPr>
            <a:cxnSpLocks/>
            <a:stCxn id="63" idx="6"/>
            <a:endCxn id="18" idx="2"/>
          </p:cNvCxnSpPr>
          <p:nvPr/>
        </p:nvCxnSpPr>
        <p:spPr>
          <a:xfrm flipV="1">
            <a:off x="3141709" y="4678899"/>
            <a:ext cx="1167801" cy="6343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DC81CBF8-7D5D-2944-BF45-EC71C9AC8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745065"/>
              </p:ext>
            </p:extLst>
          </p:nvPr>
        </p:nvGraphicFramePr>
        <p:xfrm>
          <a:off x="1511322" y="3815491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ko-Kore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sweet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juice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C3C64B-B200-9346-AA06-AE0288D83ABA}"/>
              </a:ext>
            </a:extLst>
          </p:cNvPr>
          <p:cNvGrpSpPr/>
          <p:nvPr/>
        </p:nvGrpSpPr>
        <p:grpSpPr>
          <a:xfrm>
            <a:off x="2710389" y="3869872"/>
            <a:ext cx="560717" cy="1723994"/>
            <a:chOff x="2104845" y="3141304"/>
            <a:chExt cx="560717" cy="172399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86DFC4D-5296-4743-9842-A949B17706D8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62D9FC0-1CC5-B74C-A522-60AA38E67BD8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5C9AD9E-B7E4-144B-AC98-F7CC7CCD82DE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91E4566-5100-8746-81F7-564D77066567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7" name="모서리가 둥근 직사각형 56">
                <a:extLst>
                  <a:ext uri="{FF2B5EF4-FFF2-40B4-BE49-F238E27FC236}">
                    <a16:creationId xmlns:a16="http://schemas.microsoft.com/office/drawing/2014/main" id="{EE096AD5-EB37-F347-9614-DE3990B4C00A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E582A47-C8C1-4341-B85C-2596BB8174B4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9082AB7-FA22-664F-B658-1945AA6BBD44}"/>
              </a:ext>
            </a:extLst>
          </p:cNvPr>
          <p:cNvGrpSpPr/>
          <p:nvPr/>
        </p:nvGrpSpPr>
        <p:grpSpPr>
          <a:xfrm>
            <a:off x="5656146" y="3905135"/>
            <a:ext cx="560717" cy="1723994"/>
            <a:chOff x="2104845" y="3141304"/>
            <a:chExt cx="560717" cy="1723994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2B2F17E-31A3-164C-8AC7-E31D42076A2A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FF60970-4F21-214F-9111-82994E804F67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C7BB113E-7BB5-B342-AB9E-C137CD971D31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B9BE481-E8EC-4A41-AED9-61DB7784DF47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68FA3522-66E0-6B46-95A2-D7ECCB0F5DA2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5B96330-DA6E-9B4B-8224-E4217CC6989F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1452C06-FE81-8E42-9512-2AFFB4885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06466"/>
              </p:ext>
            </p:extLst>
          </p:nvPr>
        </p:nvGraphicFramePr>
        <p:xfrm>
          <a:off x="6480135" y="3893046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orange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0B050"/>
                          </a:solidFill>
                        </a:rPr>
                        <a:t>sweet</a:t>
                      </a:r>
                      <a:endParaRPr lang="ko-Kore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FFC000"/>
                          </a:solidFill>
                        </a:rPr>
                        <a:t>juice</a:t>
                      </a:r>
                      <a:endParaRPr lang="ko-Kore-KR" alt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2AC4820F-2F91-4846-900B-B1372CD6C100}"/>
              </a:ext>
            </a:extLst>
          </p:cNvPr>
          <p:cNvCxnSpPr>
            <a:cxnSpLocks/>
            <a:stCxn id="72" idx="2"/>
            <a:endCxn id="18" idx="6"/>
          </p:cNvCxnSpPr>
          <p:nvPr/>
        </p:nvCxnSpPr>
        <p:spPr>
          <a:xfrm flipH="1">
            <a:off x="4611435" y="4168241"/>
            <a:ext cx="1174107" cy="5106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9BFD947-E4BB-554D-B4D2-F229C5D97061}"/>
              </a:ext>
            </a:extLst>
          </p:cNvPr>
          <p:cNvCxnSpPr>
            <a:cxnSpLocks/>
            <a:stCxn id="73" idx="2"/>
            <a:endCxn id="18" idx="6"/>
          </p:cNvCxnSpPr>
          <p:nvPr/>
        </p:nvCxnSpPr>
        <p:spPr>
          <a:xfrm flipH="1">
            <a:off x="4611435" y="4566494"/>
            <a:ext cx="1174106" cy="11240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FFBCEAAC-BBF3-3542-B81A-7B45FEDCB1E1}"/>
              </a:ext>
            </a:extLst>
          </p:cNvPr>
          <p:cNvCxnSpPr>
            <a:cxnSpLocks/>
            <a:stCxn id="74" idx="2"/>
            <a:endCxn id="18" idx="6"/>
          </p:cNvCxnSpPr>
          <p:nvPr/>
        </p:nvCxnSpPr>
        <p:spPr>
          <a:xfrm flipH="1" flipV="1">
            <a:off x="4611435" y="4678899"/>
            <a:ext cx="1174106" cy="28297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A486F46E-7ADC-2E47-AF47-4CB4493966BE}"/>
              </a:ext>
            </a:extLst>
          </p:cNvPr>
          <p:cNvCxnSpPr>
            <a:cxnSpLocks/>
            <a:stCxn id="71" idx="2"/>
            <a:endCxn id="18" idx="6"/>
          </p:cNvCxnSpPr>
          <p:nvPr/>
        </p:nvCxnSpPr>
        <p:spPr>
          <a:xfrm flipH="1" flipV="1">
            <a:off x="4611435" y="4678899"/>
            <a:ext cx="1174106" cy="6695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C33451-34DE-AE41-92C7-2F82BD8B1BE0}"/>
              </a:ext>
            </a:extLst>
          </p:cNvPr>
          <p:cNvSpPr txBox="1"/>
          <p:nvPr/>
        </p:nvSpPr>
        <p:spPr>
          <a:xfrm>
            <a:off x="3155265" y="1532237"/>
            <a:ext cx="2643832" cy="186371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>
                <a:solidFill>
                  <a:srgbClr val="FF0000"/>
                </a:solidFill>
              </a:rPr>
              <a:t>orange</a:t>
            </a:r>
            <a:r>
              <a:rPr kumimoji="1" lang="en-US" altLang="ko-Kore-KR" dirty="0"/>
              <a:t>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>
                <a:solidFill>
                  <a:srgbClr val="FF0000"/>
                </a:solidFill>
              </a:rPr>
              <a:t>orange</a:t>
            </a:r>
            <a:r>
              <a:rPr kumimoji="1" lang="en-US" altLang="ko-Kore-KR" dirty="0"/>
              <a:t>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>
                <a:solidFill>
                  <a:schemeClr val="bg2">
                    <a:lumMod val="90000"/>
                  </a:schemeClr>
                </a:solidFill>
              </a:rPr>
              <a:t>sweet, apple,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>
                <a:solidFill>
                  <a:srgbClr val="FF0000"/>
                </a:solidFill>
              </a:rPr>
              <a:t>orange</a:t>
            </a:r>
            <a:r>
              <a:rPr kumimoji="1" lang="en-US" altLang="ko-Kore-KR" dirty="0"/>
              <a:t>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>
                <a:solidFill>
                  <a:schemeClr val="bg2">
                    <a:lumMod val="90000"/>
                  </a:schemeClr>
                </a:solidFill>
              </a:rPr>
              <a:t>sweet, apple, juice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02B090-5E5B-B943-B2CC-8F9373E7AF20}"/>
              </a:ext>
            </a:extLst>
          </p:cNvPr>
          <p:cNvSpPr txBox="1"/>
          <p:nvPr/>
        </p:nvSpPr>
        <p:spPr>
          <a:xfrm>
            <a:off x="4019909" y="11128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</a:t>
            </a:r>
            <a:endParaRPr kumimoji="1" lang="ko-Kore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C77500-AB9C-9847-A492-D02374906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54413"/>
              </p:ext>
            </p:extLst>
          </p:nvPr>
        </p:nvGraphicFramePr>
        <p:xfrm>
          <a:off x="6607661" y="1397294"/>
          <a:ext cx="161331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55">
                  <a:extLst>
                    <a:ext uri="{9D8B030D-6E8A-4147-A177-3AD203B41FA5}">
                      <a16:colId xmlns:a16="http://schemas.microsoft.com/office/drawing/2014/main" val="1255617459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157815416"/>
                    </a:ext>
                  </a:extLst>
                </a:gridCol>
              </a:tblGrid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307304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ko-Kore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00B050"/>
                          </a:solidFill>
                        </a:rPr>
                        <a:t>sweet</a:t>
                      </a:r>
                      <a:endParaRPr lang="ko-Kore-KR" alt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747395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ko-Kore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C000"/>
                          </a:solidFill>
                        </a:rPr>
                        <a:t>juice</a:t>
                      </a:r>
                      <a:endParaRPr lang="ko-Kore-KR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945637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ko-Kore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00B050"/>
                          </a:solidFill>
                        </a:rPr>
                        <a:t>sweet</a:t>
                      </a:r>
                      <a:endParaRPr lang="ko-Kore-KR" alt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742235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ko-Kore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C000"/>
                          </a:solidFill>
                        </a:rPr>
                        <a:t>juice</a:t>
                      </a:r>
                      <a:endParaRPr lang="ko-Kore-KR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592708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ko-Kore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00B050"/>
                          </a:solidFill>
                        </a:rPr>
                        <a:t>sweet</a:t>
                      </a:r>
                      <a:endParaRPr lang="ko-Kore-KR" alt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5657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ko-Kore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C000"/>
                          </a:solidFill>
                        </a:rPr>
                        <a:t>juice</a:t>
                      </a:r>
                      <a:endParaRPr lang="ko-Kore-KR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514878"/>
                  </a:ext>
                </a:extLst>
              </a:tr>
            </a:tbl>
          </a:graphicData>
        </a:graphic>
      </p:graphicFrame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29C8CBA-65DA-8849-99E8-6DACD495DDC2}"/>
              </a:ext>
            </a:extLst>
          </p:cNvPr>
          <p:cNvSpPr/>
          <p:nvPr/>
        </p:nvSpPr>
        <p:spPr>
          <a:xfrm>
            <a:off x="5995358" y="2303253"/>
            <a:ext cx="484777" cy="37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506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Word2vec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74C2B6-9A9D-8A4C-8932-C0AFB058B014}"/>
              </a:ext>
            </a:extLst>
          </p:cNvPr>
          <p:cNvGrpSpPr/>
          <p:nvPr/>
        </p:nvGrpSpPr>
        <p:grpSpPr>
          <a:xfrm>
            <a:off x="4180114" y="4415793"/>
            <a:ext cx="560717" cy="563292"/>
            <a:chOff x="1475117" y="2631057"/>
            <a:chExt cx="560717" cy="56329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D4E916-6B2B-5544-946D-28EA41478481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solidFill>
              <a:srgbClr val="FF85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3FE7B82-DAA1-9E4B-BE9C-5C730A6659B2}"/>
                </a:ext>
              </a:extLst>
            </p:cNvPr>
            <p:cNvSpPr/>
            <p:nvPr/>
          </p:nvSpPr>
          <p:spPr>
            <a:xfrm>
              <a:off x="1475117" y="2631057"/>
              <a:ext cx="560717" cy="5632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94EBF1C-2799-064E-A6D8-25B0C8F1747C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141709" y="4110692"/>
            <a:ext cx="1167801" cy="5682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CB71C940-8E5C-8242-B404-40FFD3A4FFE7}"/>
              </a:ext>
            </a:extLst>
          </p:cNvPr>
          <p:cNvCxnSpPr>
            <a:cxnSpLocks/>
            <a:stCxn id="56" idx="6"/>
            <a:endCxn id="18" idx="2"/>
          </p:cNvCxnSpPr>
          <p:nvPr/>
        </p:nvCxnSpPr>
        <p:spPr>
          <a:xfrm flipV="1">
            <a:off x="3141709" y="4678899"/>
            <a:ext cx="1167801" cy="2477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8B293859-DD57-8240-A48F-2E9404E21636}"/>
              </a:ext>
            </a:extLst>
          </p:cNvPr>
          <p:cNvCxnSpPr>
            <a:cxnSpLocks/>
            <a:stCxn id="55" idx="6"/>
            <a:endCxn id="18" idx="2"/>
          </p:cNvCxnSpPr>
          <p:nvPr/>
        </p:nvCxnSpPr>
        <p:spPr>
          <a:xfrm>
            <a:off x="3141709" y="4531231"/>
            <a:ext cx="1167801" cy="1476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1E2D341-DF3E-5A45-AF1F-BA881C54FCE9}"/>
              </a:ext>
            </a:extLst>
          </p:cNvPr>
          <p:cNvCxnSpPr>
            <a:cxnSpLocks/>
            <a:stCxn id="63" idx="6"/>
            <a:endCxn id="18" idx="2"/>
          </p:cNvCxnSpPr>
          <p:nvPr/>
        </p:nvCxnSpPr>
        <p:spPr>
          <a:xfrm flipV="1">
            <a:off x="3141709" y="4678899"/>
            <a:ext cx="1167801" cy="634314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DC81CBF8-7D5D-2944-BF45-EC71C9AC8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94975"/>
              </p:ext>
            </p:extLst>
          </p:nvPr>
        </p:nvGraphicFramePr>
        <p:xfrm>
          <a:off x="1511322" y="3815491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orange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sweet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juice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432FF"/>
                          </a:solidFill>
                        </a:rPr>
                        <a:t>apple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C3C64B-B200-9346-AA06-AE0288D83ABA}"/>
              </a:ext>
            </a:extLst>
          </p:cNvPr>
          <p:cNvGrpSpPr/>
          <p:nvPr/>
        </p:nvGrpSpPr>
        <p:grpSpPr>
          <a:xfrm>
            <a:off x="2710389" y="3869872"/>
            <a:ext cx="560717" cy="1723994"/>
            <a:chOff x="2104845" y="3141304"/>
            <a:chExt cx="560717" cy="172399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86DFC4D-5296-4743-9842-A949B17706D8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62D9FC0-1CC5-B74C-A522-60AA38E67BD8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5C9AD9E-B7E4-144B-AC98-F7CC7CCD82DE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91E4566-5100-8746-81F7-564D77066567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7" name="모서리가 둥근 직사각형 56">
                <a:extLst>
                  <a:ext uri="{FF2B5EF4-FFF2-40B4-BE49-F238E27FC236}">
                    <a16:creationId xmlns:a16="http://schemas.microsoft.com/office/drawing/2014/main" id="{EE096AD5-EB37-F347-9614-DE3990B4C00A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E582A47-C8C1-4341-B85C-2596BB8174B4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9082AB7-FA22-664F-B658-1945AA6BBD44}"/>
              </a:ext>
            </a:extLst>
          </p:cNvPr>
          <p:cNvGrpSpPr/>
          <p:nvPr/>
        </p:nvGrpSpPr>
        <p:grpSpPr>
          <a:xfrm>
            <a:off x="5656146" y="3905135"/>
            <a:ext cx="560717" cy="1723994"/>
            <a:chOff x="2104845" y="3141304"/>
            <a:chExt cx="560717" cy="1723994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2B2F17E-31A3-164C-8AC7-E31D42076A2A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BFF60970-4F21-214F-9111-82994E804F67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C7BB113E-7BB5-B342-AB9E-C137CD971D31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BB9BE481-E8EC-4A41-AED9-61DB7784DF47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68FA3522-66E0-6B46-95A2-D7ECCB0F5DA2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5B96330-DA6E-9B4B-8224-E4217CC6989F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1452C06-FE81-8E42-9512-2AFFB4885735}"/>
              </a:ext>
            </a:extLst>
          </p:cNvPr>
          <p:cNvGraphicFramePr>
            <a:graphicFrameLocks noGrp="1"/>
          </p:cNvGraphicFramePr>
          <p:nvPr/>
        </p:nvGraphicFramePr>
        <p:xfrm>
          <a:off x="6480135" y="3893046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orange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0B050"/>
                          </a:solidFill>
                        </a:rPr>
                        <a:t>sweet</a:t>
                      </a:r>
                      <a:endParaRPr lang="ko-Kore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FFC000"/>
                          </a:solidFill>
                        </a:rPr>
                        <a:t>juice</a:t>
                      </a:r>
                      <a:endParaRPr lang="ko-Kore-KR" alt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2AC4820F-2F91-4846-900B-B1372CD6C100}"/>
              </a:ext>
            </a:extLst>
          </p:cNvPr>
          <p:cNvCxnSpPr>
            <a:cxnSpLocks/>
            <a:stCxn id="72" idx="2"/>
            <a:endCxn id="18" idx="6"/>
          </p:cNvCxnSpPr>
          <p:nvPr/>
        </p:nvCxnSpPr>
        <p:spPr>
          <a:xfrm flipH="1">
            <a:off x="4611435" y="4168241"/>
            <a:ext cx="1174107" cy="5106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9BFD947-E4BB-554D-B4D2-F229C5D97061}"/>
              </a:ext>
            </a:extLst>
          </p:cNvPr>
          <p:cNvCxnSpPr>
            <a:cxnSpLocks/>
            <a:stCxn id="73" idx="2"/>
            <a:endCxn id="18" idx="6"/>
          </p:cNvCxnSpPr>
          <p:nvPr/>
        </p:nvCxnSpPr>
        <p:spPr>
          <a:xfrm flipH="1">
            <a:off x="4611435" y="4566494"/>
            <a:ext cx="1174106" cy="11240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FFBCEAAC-BBF3-3542-B81A-7B45FEDCB1E1}"/>
              </a:ext>
            </a:extLst>
          </p:cNvPr>
          <p:cNvCxnSpPr>
            <a:cxnSpLocks/>
            <a:stCxn id="74" idx="2"/>
            <a:endCxn id="18" idx="6"/>
          </p:cNvCxnSpPr>
          <p:nvPr/>
        </p:nvCxnSpPr>
        <p:spPr>
          <a:xfrm flipH="1" flipV="1">
            <a:off x="4611435" y="4678899"/>
            <a:ext cx="1174106" cy="28297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A486F46E-7ADC-2E47-AF47-4CB4493966BE}"/>
              </a:ext>
            </a:extLst>
          </p:cNvPr>
          <p:cNvCxnSpPr>
            <a:cxnSpLocks/>
            <a:stCxn id="71" idx="2"/>
            <a:endCxn id="18" idx="6"/>
          </p:cNvCxnSpPr>
          <p:nvPr/>
        </p:nvCxnSpPr>
        <p:spPr>
          <a:xfrm flipH="1" flipV="1">
            <a:off x="4611435" y="4678899"/>
            <a:ext cx="1174106" cy="6695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C33451-34DE-AE41-92C7-2F82BD8B1BE0}"/>
              </a:ext>
            </a:extLst>
          </p:cNvPr>
          <p:cNvSpPr txBox="1"/>
          <p:nvPr/>
        </p:nvSpPr>
        <p:spPr>
          <a:xfrm>
            <a:off x="3155265" y="1532237"/>
            <a:ext cx="2643832" cy="186371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ore-KR" dirty="0">
                <a:solidFill>
                  <a:schemeClr val="bg2">
                    <a:lumMod val="90000"/>
                  </a:schemeClr>
                </a:solidFill>
              </a:rPr>
              <a:t>sweet, orange,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>
                <a:solidFill>
                  <a:schemeClr val="bg2">
                    <a:lumMod val="90000"/>
                  </a:schemeClr>
                </a:solidFill>
              </a:rPr>
              <a:t>sweet, orange,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>
                <a:solidFill>
                  <a:srgbClr val="0432FF"/>
                </a:solidFill>
              </a:rPr>
              <a:t>apple</a:t>
            </a:r>
            <a:r>
              <a:rPr kumimoji="1" lang="en-US" altLang="ko-Kore-KR" dirty="0"/>
              <a:t>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>
                <a:solidFill>
                  <a:schemeClr val="bg2">
                    <a:lumMod val="90000"/>
                  </a:schemeClr>
                </a:solidFill>
              </a:rPr>
              <a:t>sweet, orange, juice</a:t>
            </a:r>
          </a:p>
          <a:p>
            <a:pPr>
              <a:lnSpc>
                <a:spcPct val="130000"/>
              </a:lnSpc>
            </a:pPr>
            <a:r>
              <a:rPr kumimoji="1" lang="en-US" altLang="ko-Kore-KR" dirty="0"/>
              <a:t>sweet, </a:t>
            </a:r>
            <a:r>
              <a:rPr kumimoji="1" lang="en-US" altLang="ko-Kore-KR" b="1" dirty="0">
                <a:solidFill>
                  <a:srgbClr val="0432FF"/>
                </a:solidFill>
              </a:rPr>
              <a:t>apple</a:t>
            </a:r>
            <a:r>
              <a:rPr kumimoji="1" lang="en-US" altLang="ko-Kore-KR" dirty="0"/>
              <a:t>, juice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02B090-5E5B-B943-B2CC-8F9373E7AF20}"/>
              </a:ext>
            </a:extLst>
          </p:cNvPr>
          <p:cNvSpPr txBox="1"/>
          <p:nvPr/>
        </p:nvSpPr>
        <p:spPr>
          <a:xfrm>
            <a:off x="4019909" y="11128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</a:t>
            </a:r>
            <a:endParaRPr kumimoji="1" lang="ko-Kore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C77500-AB9C-9847-A492-D02374906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65157"/>
              </p:ext>
            </p:extLst>
          </p:nvPr>
        </p:nvGraphicFramePr>
        <p:xfrm>
          <a:off x="6674140" y="1702094"/>
          <a:ext cx="161331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55">
                  <a:extLst>
                    <a:ext uri="{9D8B030D-6E8A-4147-A177-3AD203B41FA5}">
                      <a16:colId xmlns:a16="http://schemas.microsoft.com/office/drawing/2014/main" val="1255617459"/>
                    </a:ext>
                  </a:extLst>
                </a:gridCol>
                <a:gridCol w="806655">
                  <a:extLst>
                    <a:ext uri="{9D8B030D-6E8A-4147-A177-3AD203B41FA5}">
                      <a16:colId xmlns:a16="http://schemas.microsoft.com/office/drawing/2014/main" val="157815416"/>
                    </a:ext>
                  </a:extLst>
                </a:gridCol>
              </a:tblGrid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307304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0432FF"/>
                          </a:solidFill>
                        </a:rPr>
                        <a:t>apple</a:t>
                      </a:r>
                      <a:endParaRPr lang="ko-Kore-KR" alt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00B050"/>
                          </a:solidFill>
                        </a:rPr>
                        <a:t>sweet</a:t>
                      </a:r>
                      <a:endParaRPr lang="ko-Kore-KR" alt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747395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0432FF"/>
                          </a:solidFill>
                        </a:rPr>
                        <a:t>apple</a:t>
                      </a:r>
                      <a:endParaRPr lang="ko-Kore-KR" alt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C000"/>
                          </a:solidFill>
                        </a:rPr>
                        <a:t>juice</a:t>
                      </a:r>
                      <a:endParaRPr lang="ko-Kore-KR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945637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0432FF"/>
                          </a:solidFill>
                        </a:rPr>
                        <a:t>apple</a:t>
                      </a:r>
                      <a:endParaRPr lang="ko-Kore-KR" alt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00B050"/>
                          </a:solidFill>
                        </a:rPr>
                        <a:t>sweet</a:t>
                      </a:r>
                      <a:endParaRPr lang="ko-Kore-KR" altLang="en-US" sz="1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742235"/>
                  </a:ext>
                </a:extLst>
              </a:tr>
              <a:tr h="2941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0432FF"/>
                          </a:solidFill>
                        </a:rPr>
                        <a:t>apple</a:t>
                      </a:r>
                      <a:endParaRPr lang="ko-Kore-KR" alt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rgbClr val="FFC000"/>
                          </a:solidFill>
                        </a:rPr>
                        <a:t>juice</a:t>
                      </a:r>
                      <a:endParaRPr lang="ko-Kore-KR" altLang="en-US" sz="14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592708"/>
                  </a:ext>
                </a:extLst>
              </a:tr>
            </a:tbl>
          </a:graphicData>
        </a:graphic>
      </p:graphicFrame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29C8CBA-65DA-8849-99E8-6DACD495DDC2}"/>
              </a:ext>
            </a:extLst>
          </p:cNvPr>
          <p:cNvSpPr/>
          <p:nvPr/>
        </p:nvSpPr>
        <p:spPr>
          <a:xfrm>
            <a:off x="5995358" y="2303253"/>
            <a:ext cx="484777" cy="37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36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Word2vec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99DFF5-2868-8C46-8E62-0DCDD731DC76}"/>
              </a:ext>
            </a:extLst>
          </p:cNvPr>
          <p:cNvGrpSpPr/>
          <p:nvPr/>
        </p:nvGrpSpPr>
        <p:grpSpPr>
          <a:xfrm>
            <a:off x="4180114" y="2112410"/>
            <a:ext cx="560717" cy="563292"/>
            <a:chOff x="1475117" y="2631057"/>
            <a:chExt cx="560717" cy="56329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E2285A9-202B-5743-9FC3-117D6FF8A02C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solidFill>
              <a:srgbClr val="D883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27B5AAD2-4793-BA4D-A48C-822B0836631D}"/>
                </a:ext>
              </a:extLst>
            </p:cNvPr>
            <p:cNvSpPr/>
            <p:nvPr/>
          </p:nvSpPr>
          <p:spPr>
            <a:xfrm>
              <a:off x="1475117" y="2631057"/>
              <a:ext cx="560717" cy="5632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224505BC-ADA6-5D41-B6D9-06B569491E00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3141709" y="1807309"/>
            <a:ext cx="1167801" cy="5682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56187367-0E00-2A47-8BB8-909AB7B3320E}"/>
              </a:ext>
            </a:extLst>
          </p:cNvPr>
          <p:cNvCxnSpPr>
            <a:cxnSpLocks/>
            <a:stCxn id="53" idx="6"/>
            <a:endCxn id="36" idx="2"/>
          </p:cNvCxnSpPr>
          <p:nvPr/>
        </p:nvCxnSpPr>
        <p:spPr>
          <a:xfrm flipV="1">
            <a:off x="3141709" y="2375516"/>
            <a:ext cx="1167801" cy="2477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8EE48D75-29E4-D84F-B228-A46DC6911DFB}"/>
              </a:ext>
            </a:extLst>
          </p:cNvPr>
          <p:cNvCxnSpPr>
            <a:cxnSpLocks/>
            <a:stCxn id="52" idx="6"/>
            <a:endCxn id="36" idx="2"/>
          </p:cNvCxnSpPr>
          <p:nvPr/>
        </p:nvCxnSpPr>
        <p:spPr>
          <a:xfrm>
            <a:off x="3141709" y="2227848"/>
            <a:ext cx="1167801" cy="1476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680EBD7E-B25F-7E43-B66B-970A6C1C9084}"/>
              </a:ext>
            </a:extLst>
          </p:cNvPr>
          <p:cNvCxnSpPr>
            <a:cxnSpLocks/>
            <a:stCxn id="50" idx="6"/>
            <a:endCxn id="36" idx="2"/>
          </p:cNvCxnSpPr>
          <p:nvPr/>
        </p:nvCxnSpPr>
        <p:spPr>
          <a:xfrm flipV="1">
            <a:off x="3141709" y="2375516"/>
            <a:ext cx="1167801" cy="6343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CD03DFB-F13F-654A-B9A6-FCD966759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14040"/>
              </p:ext>
            </p:extLst>
          </p:nvPr>
        </p:nvGraphicFramePr>
        <p:xfrm>
          <a:off x="1511322" y="1512108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ko-Kore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sweet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juice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820BB744-11A5-DA4E-94A4-53A3A5A66B46}"/>
              </a:ext>
            </a:extLst>
          </p:cNvPr>
          <p:cNvGrpSpPr/>
          <p:nvPr/>
        </p:nvGrpSpPr>
        <p:grpSpPr>
          <a:xfrm>
            <a:off x="2710389" y="1566489"/>
            <a:ext cx="560717" cy="1723994"/>
            <a:chOff x="2104845" y="3141304"/>
            <a:chExt cx="560717" cy="172399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1329EBA-ACCF-B34E-A0F1-22C22DC901F6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BC5FE52F-C511-8347-913B-40671D2665D5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EBD33A54-23E2-5B4B-B0B4-CD8018549668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67B7273C-0655-7343-BAAE-C489EFFF0C6E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BAB01070-49F1-2A4A-A627-B0C11438A0BF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F80B8E5-85DC-A445-8A0A-09C35586D490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AD07D85-9F85-EC48-AEBE-E128FE91A85C}"/>
              </a:ext>
            </a:extLst>
          </p:cNvPr>
          <p:cNvGrpSpPr/>
          <p:nvPr/>
        </p:nvGrpSpPr>
        <p:grpSpPr>
          <a:xfrm>
            <a:off x="5656146" y="1601752"/>
            <a:ext cx="560717" cy="1723994"/>
            <a:chOff x="2104845" y="3141304"/>
            <a:chExt cx="560717" cy="172399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863F6DB-DC56-AE49-BF7F-90F36F5694C8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A22C2704-0B30-C24F-A9C9-0AA7E95EF7F2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A0A61155-52DB-6E45-8D8E-CD8350692414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9C65D1A-C047-E645-9D19-2E36F3A42ED0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6" name="모서리가 둥근 직사각형 65">
                <a:extLst>
                  <a:ext uri="{FF2B5EF4-FFF2-40B4-BE49-F238E27FC236}">
                    <a16:creationId xmlns:a16="http://schemas.microsoft.com/office/drawing/2014/main" id="{ED98F29C-90E2-BB42-BCFC-25B6486B18D4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30A1666-865C-D74B-B39C-3FF8067F0A00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CFE1F0DB-6473-C94D-8E38-EC14E3870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777524"/>
              </p:ext>
            </p:extLst>
          </p:nvPr>
        </p:nvGraphicFramePr>
        <p:xfrm>
          <a:off x="6480135" y="1589663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orange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0B050"/>
                          </a:solidFill>
                        </a:rPr>
                        <a:t>sweet</a:t>
                      </a:r>
                      <a:endParaRPr lang="ko-Kore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FFC000"/>
                          </a:solidFill>
                        </a:rPr>
                        <a:t>juice</a:t>
                      </a:r>
                      <a:endParaRPr lang="ko-Kore-KR" alt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38F9AAF5-95A0-AA49-94BE-88866DF1FC42}"/>
              </a:ext>
            </a:extLst>
          </p:cNvPr>
          <p:cNvCxnSpPr>
            <a:cxnSpLocks/>
            <a:stCxn id="62" idx="2"/>
            <a:endCxn id="36" idx="6"/>
          </p:cNvCxnSpPr>
          <p:nvPr/>
        </p:nvCxnSpPr>
        <p:spPr>
          <a:xfrm flipH="1">
            <a:off x="4611435" y="1864858"/>
            <a:ext cx="1174107" cy="5106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DB9A8903-94E5-544D-8BC9-F898A95C5DDE}"/>
              </a:ext>
            </a:extLst>
          </p:cNvPr>
          <p:cNvCxnSpPr>
            <a:cxnSpLocks/>
            <a:stCxn id="64" idx="2"/>
            <a:endCxn id="36" idx="6"/>
          </p:cNvCxnSpPr>
          <p:nvPr/>
        </p:nvCxnSpPr>
        <p:spPr>
          <a:xfrm flipH="1">
            <a:off x="4611435" y="2263111"/>
            <a:ext cx="1174106" cy="11240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27A08AB8-616C-6542-8640-47EFD06B26D8}"/>
              </a:ext>
            </a:extLst>
          </p:cNvPr>
          <p:cNvCxnSpPr>
            <a:cxnSpLocks/>
            <a:stCxn id="65" idx="2"/>
            <a:endCxn id="36" idx="6"/>
          </p:cNvCxnSpPr>
          <p:nvPr/>
        </p:nvCxnSpPr>
        <p:spPr>
          <a:xfrm flipH="1" flipV="1">
            <a:off x="4611435" y="2375516"/>
            <a:ext cx="1174106" cy="28297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C43836F9-44E2-4640-BB59-45DB38FF0126}"/>
              </a:ext>
            </a:extLst>
          </p:cNvPr>
          <p:cNvCxnSpPr>
            <a:cxnSpLocks/>
            <a:stCxn id="61" idx="2"/>
            <a:endCxn id="36" idx="6"/>
          </p:cNvCxnSpPr>
          <p:nvPr/>
        </p:nvCxnSpPr>
        <p:spPr>
          <a:xfrm flipH="1" flipV="1">
            <a:off x="4611435" y="2375516"/>
            <a:ext cx="1174106" cy="6695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9E4B789-4CF2-1B46-9474-2EE4D777B7E7}"/>
              </a:ext>
            </a:extLst>
          </p:cNvPr>
          <p:cNvGrpSpPr/>
          <p:nvPr/>
        </p:nvGrpSpPr>
        <p:grpSpPr>
          <a:xfrm>
            <a:off x="4180114" y="4415793"/>
            <a:ext cx="560717" cy="563292"/>
            <a:chOff x="1475117" y="2631057"/>
            <a:chExt cx="560717" cy="563292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A92128F-D053-E544-AE7A-35EC689E9C29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solidFill>
              <a:srgbClr val="FF85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022B01B8-F680-4749-AB0A-CDC43CB80112}"/>
                </a:ext>
              </a:extLst>
            </p:cNvPr>
            <p:cNvSpPr/>
            <p:nvPr/>
          </p:nvSpPr>
          <p:spPr>
            <a:xfrm>
              <a:off x="1475117" y="2631057"/>
              <a:ext cx="560717" cy="5632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0AA46353-2B64-6A45-A0D2-40313322621F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3141709" y="4110692"/>
            <a:ext cx="1167801" cy="5682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505389B2-EBF1-5945-8E36-0A612707FD5C}"/>
              </a:ext>
            </a:extLst>
          </p:cNvPr>
          <p:cNvCxnSpPr>
            <a:cxnSpLocks/>
            <a:stCxn id="98" idx="6"/>
            <a:endCxn id="84" idx="2"/>
          </p:cNvCxnSpPr>
          <p:nvPr/>
        </p:nvCxnSpPr>
        <p:spPr>
          <a:xfrm flipV="1">
            <a:off x="3141709" y="4678899"/>
            <a:ext cx="1167801" cy="2477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B56D6195-2147-0846-9ADB-72A751A22B8F}"/>
              </a:ext>
            </a:extLst>
          </p:cNvPr>
          <p:cNvCxnSpPr>
            <a:cxnSpLocks/>
            <a:stCxn id="97" idx="6"/>
            <a:endCxn id="84" idx="2"/>
          </p:cNvCxnSpPr>
          <p:nvPr/>
        </p:nvCxnSpPr>
        <p:spPr>
          <a:xfrm>
            <a:off x="3141709" y="4531231"/>
            <a:ext cx="1167801" cy="1476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26BE42EB-DBF0-3340-AD4A-8C527F41910A}"/>
              </a:ext>
            </a:extLst>
          </p:cNvPr>
          <p:cNvCxnSpPr>
            <a:cxnSpLocks/>
            <a:stCxn id="95" idx="6"/>
            <a:endCxn id="84" idx="2"/>
          </p:cNvCxnSpPr>
          <p:nvPr/>
        </p:nvCxnSpPr>
        <p:spPr>
          <a:xfrm flipV="1">
            <a:off x="3141709" y="4678899"/>
            <a:ext cx="1167801" cy="634314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470D712-6BDD-AF4C-8507-DE7615D09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48386"/>
              </p:ext>
            </p:extLst>
          </p:nvPr>
        </p:nvGraphicFramePr>
        <p:xfrm>
          <a:off x="1511322" y="3815491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orange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sweet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juice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432FF"/>
                          </a:solidFill>
                        </a:rPr>
                        <a:t>apple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grpSp>
        <p:nvGrpSpPr>
          <p:cNvPr id="93" name="그룹 92">
            <a:extLst>
              <a:ext uri="{FF2B5EF4-FFF2-40B4-BE49-F238E27FC236}">
                <a16:creationId xmlns:a16="http://schemas.microsoft.com/office/drawing/2014/main" id="{798BC1BB-BDCB-D540-8A3E-9B13F5855836}"/>
              </a:ext>
            </a:extLst>
          </p:cNvPr>
          <p:cNvGrpSpPr/>
          <p:nvPr/>
        </p:nvGrpSpPr>
        <p:grpSpPr>
          <a:xfrm>
            <a:off x="2710389" y="3869872"/>
            <a:ext cx="560717" cy="1723994"/>
            <a:chOff x="2104845" y="3141304"/>
            <a:chExt cx="560717" cy="1723994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2ACD8D1-9650-0D42-8B57-50760606DA4C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66916687-48FA-964C-9A0E-FB06D01EE28E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A12E5A9C-34DB-0744-9D43-94F26ECB7156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164BA7F7-FD14-5747-97E2-9D72CFDDC0A8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9" name="모서리가 둥근 직사각형 98">
                <a:extLst>
                  <a:ext uri="{FF2B5EF4-FFF2-40B4-BE49-F238E27FC236}">
                    <a16:creationId xmlns:a16="http://schemas.microsoft.com/office/drawing/2014/main" id="{6BD9CC80-38E0-1C4C-86ED-D34D0BC62867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6CD1641-6FFB-0B47-B27C-E7397C990F5F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11A0A35-AD98-5344-A32C-76870C317715}"/>
              </a:ext>
            </a:extLst>
          </p:cNvPr>
          <p:cNvGrpSpPr/>
          <p:nvPr/>
        </p:nvGrpSpPr>
        <p:grpSpPr>
          <a:xfrm>
            <a:off x="5656146" y="3905135"/>
            <a:ext cx="560717" cy="1723994"/>
            <a:chOff x="2104845" y="3141304"/>
            <a:chExt cx="560717" cy="1723994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D7FCD0-5B38-5D47-B808-1756E183A4A3}"/>
                </a:ext>
              </a:extLst>
            </p:cNvPr>
            <p:cNvGrpSpPr/>
            <p:nvPr/>
          </p:nvGrpSpPr>
          <p:grpSpPr>
            <a:xfrm>
              <a:off x="2104845" y="3141304"/>
              <a:ext cx="560717" cy="1723994"/>
              <a:chOff x="1475117" y="2631057"/>
              <a:chExt cx="560717" cy="1723994"/>
            </a:xfrm>
          </p:grpSpPr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9393BF7F-D9DD-5B4C-8B7B-9C79F7BBCF25}"/>
                  </a:ext>
                </a:extLst>
              </p:cNvPr>
              <p:cNvSpPr/>
              <p:nvPr/>
            </p:nvSpPr>
            <p:spPr>
              <a:xfrm>
                <a:off x="1604513" y="2743200"/>
                <a:ext cx="301925" cy="30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1C7DEC25-9CE9-BA43-8A6D-4440B00F4E2E}"/>
                  </a:ext>
                </a:extLst>
              </p:cNvPr>
              <p:cNvSpPr/>
              <p:nvPr/>
            </p:nvSpPr>
            <p:spPr>
              <a:xfrm>
                <a:off x="1604512" y="3141453"/>
                <a:ext cx="301925" cy="3019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7F5A9638-9F0B-5B4C-8165-C4D998E874A5}"/>
                  </a:ext>
                </a:extLst>
              </p:cNvPr>
              <p:cNvSpPr/>
              <p:nvPr/>
            </p:nvSpPr>
            <p:spPr>
              <a:xfrm>
                <a:off x="1604512" y="3536831"/>
                <a:ext cx="301925" cy="30192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6" name="모서리가 둥근 직사각형 105">
                <a:extLst>
                  <a:ext uri="{FF2B5EF4-FFF2-40B4-BE49-F238E27FC236}">
                    <a16:creationId xmlns:a16="http://schemas.microsoft.com/office/drawing/2014/main" id="{28F8E33C-E0A2-AD48-B4F8-ABF89DC1A229}"/>
                  </a:ext>
                </a:extLst>
              </p:cNvPr>
              <p:cNvSpPr/>
              <p:nvPr/>
            </p:nvSpPr>
            <p:spPr>
              <a:xfrm>
                <a:off x="1475117" y="2631057"/>
                <a:ext cx="560717" cy="172399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80EC07CE-1688-3745-A06B-41120B0E7A06}"/>
                </a:ext>
              </a:extLst>
            </p:cNvPr>
            <p:cNvSpPr/>
            <p:nvPr/>
          </p:nvSpPr>
          <p:spPr>
            <a:xfrm>
              <a:off x="2234240" y="443368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19C919F8-1139-9D4C-A502-C2111728F376}"/>
              </a:ext>
            </a:extLst>
          </p:cNvPr>
          <p:cNvGraphicFramePr>
            <a:graphicFrameLocks noGrp="1"/>
          </p:cNvGraphicFramePr>
          <p:nvPr/>
        </p:nvGraphicFramePr>
        <p:xfrm>
          <a:off x="6480135" y="3893046"/>
          <a:ext cx="10006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60">
                  <a:extLst>
                    <a:ext uri="{9D8B030D-6E8A-4147-A177-3AD203B41FA5}">
                      <a16:colId xmlns:a16="http://schemas.microsoft.com/office/drawing/2014/main" val="399341295"/>
                    </a:ext>
                  </a:extLst>
                </a:gridCol>
              </a:tblGrid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orange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274230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0B050"/>
                          </a:solidFill>
                        </a:rPr>
                        <a:t>sweet</a:t>
                      </a:r>
                      <a:endParaRPr lang="ko-Kore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358226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FFC000"/>
                          </a:solidFill>
                        </a:rPr>
                        <a:t>juice</a:t>
                      </a:r>
                      <a:endParaRPr lang="ko-Kore-KR" altLang="en-US" b="1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28089"/>
                  </a:ext>
                </a:extLst>
              </a:tr>
              <a:tr h="4409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495465"/>
                  </a:ext>
                </a:extLst>
              </a:tr>
            </a:tbl>
          </a:graphicData>
        </a:graphic>
      </p:graphicFrame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45B498AC-4E7E-1C43-9A91-E7CB9F3D61C5}"/>
              </a:ext>
            </a:extLst>
          </p:cNvPr>
          <p:cNvCxnSpPr>
            <a:cxnSpLocks/>
            <a:stCxn id="103" idx="2"/>
            <a:endCxn id="84" idx="6"/>
          </p:cNvCxnSpPr>
          <p:nvPr/>
        </p:nvCxnSpPr>
        <p:spPr>
          <a:xfrm flipH="1">
            <a:off x="4611435" y="4168241"/>
            <a:ext cx="1174107" cy="5106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7457B290-4435-EB42-B075-3B1A4C75B6BC}"/>
              </a:ext>
            </a:extLst>
          </p:cNvPr>
          <p:cNvCxnSpPr>
            <a:cxnSpLocks/>
            <a:stCxn id="104" idx="2"/>
            <a:endCxn id="84" idx="6"/>
          </p:cNvCxnSpPr>
          <p:nvPr/>
        </p:nvCxnSpPr>
        <p:spPr>
          <a:xfrm flipH="1">
            <a:off x="4611435" y="4566494"/>
            <a:ext cx="1174106" cy="11240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[R] 109">
            <a:extLst>
              <a:ext uri="{FF2B5EF4-FFF2-40B4-BE49-F238E27FC236}">
                <a16:creationId xmlns:a16="http://schemas.microsoft.com/office/drawing/2014/main" id="{378B6F74-4770-A14A-B766-B405A69256B2}"/>
              </a:ext>
            </a:extLst>
          </p:cNvPr>
          <p:cNvCxnSpPr>
            <a:cxnSpLocks/>
            <a:stCxn id="105" idx="2"/>
            <a:endCxn id="84" idx="6"/>
          </p:cNvCxnSpPr>
          <p:nvPr/>
        </p:nvCxnSpPr>
        <p:spPr>
          <a:xfrm flipH="1" flipV="1">
            <a:off x="4611435" y="4678899"/>
            <a:ext cx="1174106" cy="28297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[R] 110">
            <a:extLst>
              <a:ext uri="{FF2B5EF4-FFF2-40B4-BE49-F238E27FC236}">
                <a16:creationId xmlns:a16="http://schemas.microsoft.com/office/drawing/2014/main" id="{191BFEDE-CCFC-4548-9831-E1982A2423E5}"/>
              </a:ext>
            </a:extLst>
          </p:cNvPr>
          <p:cNvCxnSpPr>
            <a:cxnSpLocks/>
            <a:stCxn id="102" idx="2"/>
            <a:endCxn id="84" idx="6"/>
          </p:cNvCxnSpPr>
          <p:nvPr/>
        </p:nvCxnSpPr>
        <p:spPr>
          <a:xfrm flipH="1" flipV="1">
            <a:off x="4611435" y="4678899"/>
            <a:ext cx="1174106" cy="6695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938923-8906-E74E-8374-F4ECA12797C8}"/>
                  </a:ext>
                </a:extLst>
              </p:cNvPr>
              <p:cNvSpPr txBox="1"/>
              <p:nvPr/>
            </p:nvSpPr>
            <p:spPr>
              <a:xfrm>
                <a:off x="2934444" y="6003575"/>
                <a:ext cx="3353981" cy="445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ore-K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1" lang="en-US" altLang="ko-Kore-KR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orang</m:t>
                          </m:r>
                          <m:r>
                            <m:rPr>
                              <m:sty m:val="p"/>
                            </m:rPr>
                            <a:rPr kumimoji="1" lang="en-US" altLang="ko-Kore-KR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acc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⃗"/>
                          <m:ctrlPr>
                            <a:rPr kumimoji="1" lang="en-US" altLang="ko-Kore-KR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1" lang="en-US" altLang="ko-Kore-KR" sz="20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apple</m:t>
                          </m:r>
                        </m:e>
                      </m:acc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938923-8906-E74E-8374-F4ECA127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444" y="6003575"/>
                <a:ext cx="3353981" cy="445763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95405DE-4D0F-B640-9F84-DC9F35857B9D}"/>
                  </a:ext>
                </a:extLst>
              </p:cNvPr>
              <p:cNvSpPr txBox="1"/>
              <p:nvPr/>
            </p:nvSpPr>
            <p:spPr>
              <a:xfrm>
                <a:off x="3837637" y="2731622"/>
                <a:ext cx="12456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ore-K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1" lang="en-US" altLang="ko-Kore-KR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orang</m:t>
                          </m:r>
                          <m:r>
                            <m:rPr>
                              <m:sty m:val="p"/>
                            </m:rPr>
                            <a:rPr kumimoji="1" lang="en-US" altLang="ko-Kore-KR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acc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95405DE-4D0F-B640-9F84-DC9F35857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37" y="2731622"/>
                <a:ext cx="1245670" cy="400110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4E2FEC7-9934-EB4C-887B-366A57707E9B}"/>
                  </a:ext>
                </a:extLst>
              </p:cNvPr>
              <p:cNvSpPr txBox="1"/>
              <p:nvPr/>
            </p:nvSpPr>
            <p:spPr>
              <a:xfrm>
                <a:off x="3790292" y="5097515"/>
                <a:ext cx="1393477" cy="445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ore-KR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1" lang="en-US" altLang="ko-Kore-KR" sz="20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apple</m:t>
                          </m:r>
                        </m:e>
                      </m:acc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04E2FEC7-9934-EB4C-887B-366A57707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292" y="5097515"/>
                <a:ext cx="1393477" cy="445763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30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F0FB1AB-DD29-064F-B6C8-9652B665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컴퓨터에게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단어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의 의미를 어떻게 알려줄까</a:t>
            </a:r>
            <a:r>
              <a:rPr kumimoji="1" lang="en-US" altLang="ko-KR" b="1" dirty="0"/>
              <a:t>?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BC8755-C17E-9B45-898D-2710186D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264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5074748"/>
          </a:xfrm>
        </p:spPr>
        <p:txBody>
          <a:bodyPr/>
          <a:lstStyle/>
          <a:p>
            <a:r>
              <a:rPr lang="en-US" altLang="ko-KR" dirty="0" err="1"/>
              <a:t>Softmax</a:t>
            </a:r>
            <a:r>
              <a:rPr lang="ko-KR" altLang="en-US" dirty="0" err="1"/>
              <a:t>를</a:t>
            </a:r>
            <a:r>
              <a:rPr lang="ko-KR" altLang="en-US" dirty="0"/>
              <a:t> 모든 </a:t>
            </a:r>
            <a:r>
              <a:rPr lang="en-US" altLang="ko-KR" dirty="0"/>
              <a:t>vocab</a:t>
            </a:r>
            <a:r>
              <a:rPr lang="ko-KR" altLang="en-US" dirty="0"/>
              <a:t>에 대해서 </a:t>
            </a:r>
            <a:r>
              <a:rPr lang="ko-KR" altLang="en-US" dirty="0" err="1"/>
              <a:t>계산하는건</a:t>
            </a:r>
            <a:r>
              <a:rPr lang="ko-KR" altLang="en-US" dirty="0"/>
              <a:t> 비용이 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학습 트릭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310552-731A-1741-9080-EBFAA8BD9250}"/>
              </a:ext>
            </a:extLst>
          </p:cNvPr>
          <p:cNvGrpSpPr/>
          <p:nvPr/>
        </p:nvGrpSpPr>
        <p:grpSpPr>
          <a:xfrm>
            <a:off x="1982997" y="2311880"/>
            <a:ext cx="560717" cy="3122762"/>
            <a:chOff x="1475117" y="2631057"/>
            <a:chExt cx="560717" cy="3122762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2123439-FF84-D94C-B04D-544745DFEDF5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34D772F-3C9E-FD46-B755-1F89DB1F1866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89C0C81-319A-8740-9EF8-A784BAB6A70F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FDB583B-5A5D-BF44-952F-4ADC84B9F4AF}"/>
                </a:ext>
              </a:extLst>
            </p:cNvPr>
            <p:cNvSpPr/>
            <p:nvPr/>
          </p:nvSpPr>
          <p:spPr>
            <a:xfrm>
              <a:off x="1604511" y="395362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ED212A2-8726-6D4A-AD37-73C2BF5AF6D1}"/>
                </a:ext>
              </a:extLst>
            </p:cNvPr>
            <p:cNvSpPr/>
            <p:nvPr/>
          </p:nvSpPr>
          <p:spPr>
            <a:xfrm>
              <a:off x="1604510" y="4382028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C5D15C8-9A6F-CE43-8238-12CABEEE9ABE}"/>
                </a:ext>
              </a:extLst>
            </p:cNvPr>
            <p:cNvSpPr/>
            <p:nvPr/>
          </p:nvSpPr>
          <p:spPr>
            <a:xfrm>
              <a:off x="1604509" y="4859244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0F9B24F-232F-8048-A43C-C297E3AB85CF}"/>
                </a:ext>
              </a:extLst>
            </p:cNvPr>
            <p:cNvSpPr/>
            <p:nvPr/>
          </p:nvSpPr>
          <p:spPr>
            <a:xfrm>
              <a:off x="1604509" y="5332296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C71D2C09-40CF-484A-917D-352DB2F72440}"/>
                </a:ext>
              </a:extLst>
            </p:cNvPr>
            <p:cNvSpPr/>
            <p:nvPr/>
          </p:nvSpPr>
          <p:spPr>
            <a:xfrm>
              <a:off x="1475117" y="2631057"/>
              <a:ext cx="560717" cy="312276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1FB745F-19A6-264C-A10D-2D37DF3BA8F2}"/>
              </a:ext>
            </a:extLst>
          </p:cNvPr>
          <p:cNvGrpSpPr/>
          <p:nvPr/>
        </p:nvGrpSpPr>
        <p:grpSpPr>
          <a:xfrm>
            <a:off x="3954671" y="3160145"/>
            <a:ext cx="560717" cy="1315376"/>
            <a:chOff x="1475117" y="2631057"/>
            <a:chExt cx="560717" cy="131537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0D7679F-3264-044A-8620-C07379290BBA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2BBA30A-E236-2649-BDD5-363D9C0B6EB9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981D3E6-DCA6-E049-ACB8-A2515DB6E3B6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546D2A95-99B9-8B48-A5E8-6A88E2A3EB66}"/>
                </a:ext>
              </a:extLst>
            </p:cNvPr>
            <p:cNvSpPr/>
            <p:nvPr/>
          </p:nvSpPr>
          <p:spPr>
            <a:xfrm>
              <a:off x="1475117" y="2631057"/>
              <a:ext cx="560717" cy="131537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9541E7-B8AA-BD4D-8204-53875CF4309B}"/>
              </a:ext>
            </a:extLst>
          </p:cNvPr>
          <p:cNvGrpSpPr/>
          <p:nvPr/>
        </p:nvGrpSpPr>
        <p:grpSpPr>
          <a:xfrm>
            <a:off x="5926346" y="2316780"/>
            <a:ext cx="560717" cy="3122762"/>
            <a:chOff x="1475117" y="2631057"/>
            <a:chExt cx="560717" cy="3122762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277D2E5-A64D-EE42-82F8-F7D6BE53819F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80FD22E-9EC9-554F-8AFC-AFBBEC88ECF2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365B42A-7460-E146-BA1A-A65E48D04100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E79BD78-7228-174B-BD3D-86F6AA31B731}"/>
                </a:ext>
              </a:extLst>
            </p:cNvPr>
            <p:cNvSpPr/>
            <p:nvPr/>
          </p:nvSpPr>
          <p:spPr>
            <a:xfrm>
              <a:off x="1604511" y="395362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652ECE8-B3E0-DA47-9EE1-531823A61EAD}"/>
                </a:ext>
              </a:extLst>
            </p:cNvPr>
            <p:cNvSpPr/>
            <p:nvPr/>
          </p:nvSpPr>
          <p:spPr>
            <a:xfrm>
              <a:off x="1604510" y="4382028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C7730E1-E60F-BE45-B11E-683E08BC6C9F}"/>
                </a:ext>
              </a:extLst>
            </p:cNvPr>
            <p:cNvSpPr/>
            <p:nvPr/>
          </p:nvSpPr>
          <p:spPr>
            <a:xfrm>
              <a:off x="1604509" y="4859244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DDCF263-4C35-5048-976E-E32AA10ED175}"/>
                </a:ext>
              </a:extLst>
            </p:cNvPr>
            <p:cNvSpPr/>
            <p:nvPr/>
          </p:nvSpPr>
          <p:spPr>
            <a:xfrm>
              <a:off x="1604509" y="5332296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EBB59D6F-5381-114A-9D13-B3501A1A5139}"/>
                </a:ext>
              </a:extLst>
            </p:cNvPr>
            <p:cNvSpPr/>
            <p:nvPr/>
          </p:nvSpPr>
          <p:spPr>
            <a:xfrm>
              <a:off x="1475117" y="2631057"/>
              <a:ext cx="560717" cy="312276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657A1CE7-80F3-FB44-8823-7F57158010A4}"/>
              </a:ext>
            </a:extLst>
          </p:cNvPr>
          <p:cNvCxnSpPr>
            <a:cxnSpLocks/>
          </p:cNvCxnSpPr>
          <p:nvPr/>
        </p:nvCxnSpPr>
        <p:spPr>
          <a:xfrm>
            <a:off x="2543714" y="2347824"/>
            <a:ext cx="1410957" cy="8698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7545A711-4811-F842-9A8F-F60B50CAE192}"/>
              </a:ext>
            </a:extLst>
          </p:cNvPr>
          <p:cNvCxnSpPr>
            <a:cxnSpLocks/>
          </p:cNvCxnSpPr>
          <p:nvPr/>
        </p:nvCxnSpPr>
        <p:spPr>
          <a:xfrm flipV="1">
            <a:off x="2543713" y="4475521"/>
            <a:ext cx="1410958" cy="8778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70FBC58A-C9B8-2146-9EAD-C23AD87136E9}"/>
              </a:ext>
            </a:extLst>
          </p:cNvPr>
          <p:cNvCxnSpPr>
            <a:cxnSpLocks/>
          </p:cNvCxnSpPr>
          <p:nvPr/>
        </p:nvCxnSpPr>
        <p:spPr>
          <a:xfrm flipV="1">
            <a:off x="4515388" y="2339766"/>
            <a:ext cx="1410958" cy="8778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9815D4EF-FAD1-D34D-886F-0AB40FDDAE9F}"/>
              </a:ext>
            </a:extLst>
          </p:cNvPr>
          <p:cNvCxnSpPr/>
          <p:nvPr/>
        </p:nvCxnSpPr>
        <p:spPr>
          <a:xfrm>
            <a:off x="4507336" y="4475521"/>
            <a:ext cx="1410957" cy="81232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6CC28B-D523-F74B-9B35-712FFC47C129}"/>
                  </a:ext>
                </a:extLst>
              </p:cNvPr>
              <p:cNvSpPr txBox="1"/>
              <p:nvPr/>
            </p:nvSpPr>
            <p:spPr>
              <a:xfrm>
                <a:off x="2867739" y="3569525"/>
                <a:ext cx="793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6CC28B-D523-F74B-9B35-712FFC47C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739" y="3569525"/>
                <a:ext cx="793630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41258F4-C9AB-004D-86E7-1FD1B125CB96}"/>
                  </a:ext>
                </a:extLst>
              </p:cNvPr>
              <p:cNvSpPr txBox="1"/>
              <p:nvPr/>
            </p:nvSpPr>
            <p:spPr>
              <a:xfrm>
                <a:off x="4839414" y="3584977"/>
                <a:ext cx="793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41258F4-C9AB-004D-86E7-1FD1B125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14" y="3584977"/>
                <a:ext cx="793630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오른쪽 대괄호[R] 3">
            <a:extLst>
              <a:ext uri="{FF2B5EF4-FFF2-40B4-BE49-F238E27FC236}">
                <a16:creationId xmlns:a16="http://schemas.microsoft.com/office/drawing/2014/main" id="{8B51FEE3-9B77-D345-B0FA-0D1184F0F3E9}"/>
              </a:ext>
            </a:extLst>
          </p:cNvPr>
          <p:cNvSpPr/>
          <p:nvPr/>
        </p:nvSpPr>
        <p:spPr>
          <a:xfrm>
            <a:off x="6579368" y="2527540"/>
            <a:ext cx="200997" cy="2760302"/>
          </a:xfrm>
          <a:prstGeom prst="righ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6F15C-DD51-CA4A-8A36-435419B83551}"/>
              </a:ext>
            </a:extLst>
          </p:cNvPr>
          <p:cNvSpPr txBox="1"/>
          <p:nvPr/>
        </p:nvSpPr>
        <p:spPr>
          <a:xfrm>
            <a:off x="3691912" y="4612794"/>
            <a:ext cx="150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128</a:t>
            </a:r>
            <a:r>
              <a:rPr kumimoji="1" lang="ko-KR" altLang="en-US" dirty="0"/>
              <a:t> 차원</a:t>
            </a:r>
            <a:endParaRPr kumimoji="1" lang="ko-Kore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0AE0ED-1F85-FC43-95B9-72AA718A72E2}"/>
              </a:ext>
            </a:extLst>
          </p:cNvPr>
          <p:cNvSpPr txBox="1"/>
          <p:nvPr/>
        </p:nvSpPr>
        <p:spPr>
          <a:xfrm>
            <a:off x="7166212" y="3798869"/>
            <a:ext cx="150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0,000</a:t>
            </a:r>
            <a:r>
              <a:rPr kumimoji="1" lang="ko-KR" altLang="en-US" dirty="0"/>
              <a:t> 차원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39AE8-0F5B-AE4D-95EC-813255FC4755}"/>
              </a:ext>
            </a:extLst>
          </p:cNvPr>
          <p:cNvSpPr txBox="1"/>
          <p:nvPr/>
        </p:nvSpPr>
        <p:spPr>
          <a:xfrm>
            <a:off x="1539402" y="5933838"/>
            <a:ext cx="5626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rgbClr val="FF0000"/>
                </a:solidFill>
              </a:rPr>
              <a:t>1</a:t>
            </a:r>
            <a:r>
              <a:rPr kumimoji="1" lang="en-US" altLang="ko-KR" sz="2400" dirty="0">
                <a:solidFill>
                  <a:srgbClr val="FF0000"/>
                </a:solidFill>
              </a:rPr>
              <a:t>28</a:t>
            </a:r>
            <a:r>
              <a:rPr kumimoji="1" lang="ko-KR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>
                <a:solidFill>
                  <a:srgbClr val="FF0000"/>
                </a:solidFill>
              </a:rPr>
              <a:t>x 30,000 = </a:t>
            </a:r>
            <a:r>
              <a:rPr lang="en-US" altLang="ko-Kore-KR" sz="2400" dirty="0">
                <a:solidFill>
                  <a:srgbClr val="FF0000"/>
                </a:solidFill>
              </a:rPr>
              <a:t>3,840,000 </a:t>
            </a:r>
            <a:r>
              <a:rPr lang="ko-KR" altLang="en-US" sz="2400" dirty="0" err="1">
                <a:solidFill>
                  <a:srgbClr val="FF0000"/>
                </a:solidFill>
              </a:rPr>
              <a:t>파라미터</a:t>
            </a:r>
            <a:r>
              <a:rPr lang="ko-KR" altLang="en-US" sz="2400" dirty="0">
                <a:solidFill>
                  <a:srgbClr val="FF0000"/>
                </a:solidFill>
              </a:rPr>
              <a:t> 계산 </a:t>
            </a:r>
            <a:r>
              <a:rPr lang="en-US" altLang="ko-KR" sz="2400" dirty="0">
                <a:solidFill>
                  <a:srgbClr val="FF0000"/>
                </a:solidFill>
              </a:rPr>
              <a:t>!!</a:t>
            </a:r>
            <a:endParaRPr lang="en-US" altLang="ko-Kore-KR" sz="2400" dirty="0">
              <a:solidFill>
                <a:srgbClr val="FF0000"/>
              </a:solidFill>
            </a:endParaRPr>
          </a:p>
          <a:p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894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5074748"/>
          </a:xfrm>
        </p:spPr>
        <p:txBody>
          <a:bodyPr/>
          <a:lstStyle/>
          <a:p>
            <a:r>
              <a:rPr lang="en-US" altLang="ko-KR" dirty="0"/>
              <a:t>Sampled </a:t>
            </a:r>
            <a:r>
              <a:rPr lang="en-US" altLang="ko-KR" dirty="0" err="1"/>
              <a:t>Softmax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학습 트릭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310552-731A-1741-9080-EBFAA8BD9250}"/>
              </a:ext>
            </a:extLst>
          </p:cNvPr>
          <p:cNvGrpSpPr/>
          <p:nvPr/>
        </p:nvGrpSpPr>
        <p:grpSpPr>
          <a:xfrm>
            <a:off x="1982997" y="2311880"/>
            <a:ext cx="560717" cy="3122762"/>
            <a:chOff x="1475117" y="2631057"/>
            <a:chExt cx="560717" cy="3122762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2123439-FF84-D94C-B04D-544745DFEDF5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34D772F-3C9E-FD46-B755-1F89DB1F1866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89C0C81-319A-8740-9EF8-A784BAB6A70F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FDB583B-5A5D-BF44-952F-4ADC84B9F4AF}"/>
                </a:ext>
              </a:extLst>
            </p:cNvPr>
            <p:cNvSpPr/>
            <p:nvPr/>
          </p:nvSpPr>
          <p:spPr>
            <a:xfrm>
              <a:off x="1604511" y="395362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ED212A2-8726-6D4A-AD37-73C2BF5AF6D1}"/>
                </a:ext>
              </a:extLst>
            </p:cNvPr>
            <p:cNvSpPr/>
            <p:nvPr/>
          </p:nvSpPr>
          <p:spPr>
            <a:xfrm>
              <a:off x="1604510" y="4382028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C5D15C8-9A6F-CE43-8238-12CABEEE9ABE}"/>
                </a:ext>
              </a:extLst>
            </p:cNvPr>
            <p:cNvSpPr/>
            <p:nvPr/>
          </p:nvSpPr>
          <p:spPr>
            <a:xfrm>
              <a:off x="1604509" y="4859244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70F9B24F-232F-8048-A43C-C297E3AB85CF}"/>
                </a:ext>
              </a:extLst>
            </p:cNvPr>
            <p:cNvSpPr/>
            <p:nvPr/>
          </p:nvSpPr>
          <p:spPr>
            <a:xfrm>
              <a:off x="1604509" y="5332296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C71D2C09-40CF-484A-917D-352DB2F72440}"/>
                </a:ext>
              </a:extLst>
            </p:cNvPr>
            <p:cNvSpPr/>
            <p:nvPr/>
          </p:nvSpPr>
          <p:spPr>
            <a:xfrm>
              <a:off x="1475117" y="2631057"/>
              <a:ext cx="560717" cy="312276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1FB745F-19A6-264C-A10D-2D37DF3BA8F2}"/>
              </a:ext>
            </a:extLst>
          </p:cNvPr>
          <p:cNvGrpSpPr/>
          <p:nvPr/>
        </p:nvGrpSpPr>
        <p:grpSpPr>
          <a:xfrm>
            <a:off x="3954671" y="3160145"/>
            <a:ext cx="560717" cy="1315376"/>
            <a:chOff x="1475117" y="2631057"/>
            <a:chExt cx="560717" cy="131537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0D7679F-3264-044A-8620-C07379290BBA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2BBA30A-E236-2649-BDD5-363D9C0B6EB9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981D3E6-DCA6-E049-ACB8-A2515DB6E3B6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546D2A95-99B9-8B48-A5E8-6A88E2A3EB66}"/>
                </a:ext>
              </a:extLst>
            </p:cNvPr>
            <p:cNvSpPr/>
            <p:nvPr/>
          </p:nvSpPr>
          <p:spPr>
            <a:xfrm>
              <a:off x="1475117" y="2631057"/>
              <a:ext cx="560717" cy="131537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9541E7-B8AA-BD4D-8204-53875CF4309B}"/>
              </a:ext>
            </a:extLst>
          </p:cNvPr>
          <p:cNvGrpSpPr/>
          <p:nvPr/>
        </p:nvGrpSpPr>
        <p:grpSpPr>
          <a:xfrm>
            <a:off x="5926346" y="2316780"/>
            <a:ext cx="560717" cy="3122762"/>
            <a:chOff x="1475117" y="2631057"/>
            <a:chExt cx="560717" cy="3122762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277D2E5-A64D-EE42-82F8-F7D6BE53819F}"/>
                </a:ext>
              </a:extLst>
            </p:cNvPr>
            <p:cNvSpPr/>
            <p:nvPr/>
          </p:nvSpPr>
          <p:spPr>
            <a:xfrm>
              <a:off x="1604513" y="2743200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80FD22E-9EC9-554F-8AFC-AFBBEC88ECF2}"/>
                </a:ext>
              </a:extLst>
            </p:cNvPr>
            <p:cNvSpPr/>
            <p:nvPr/>
          </p:nvSpPr>
          <p:spPr>
            <a:xfrm>
              <a:off x="1604512" y="3141453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365B42A-7460-E146-BA1A-A65E48D04100}"/>
                </a:ext>
              </a:extLst>
            </p:cNvPr>
            <p:cNvSpPr/>
            <p:nvPr/>
          </p:nvSpPr>
          <p:spPr>
            <a:xfrm>
              <a:off x="1604512" y="3536831"/>
              <a:ext cx="301925" cy="3019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E79BD78-7228-174B-BD3D-86F6AA31B731}"/>
                </a:ext>
              </a:extLst>
            </p:cNvPr>
            <p:cNvSpPr/>
            <p:nvPr/>
          </p:nvSpPr>
          <p:spPr>
            <a:xfrm>
              <a:off x="1604511" y="3953622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652ECE8-B3E0-DA47-9EE1-531823A61EAD}"/>
                </a:ext>
              </a:extLst>
            </p:cNvPr>
            <p:cNvSpPr/>
            <p:nvPr/>
          </p:nvSpPr>
          <p:spPr>
            <a:xfrm>
              <a:off x="1604510" y="4382028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C7730E1-E60F-BE45-B11E-683E08BC6C9F}"/>
                </a:ext>
              </a:extLst>
            </p:cNvPr>
            <p:cNvSpPr/>
            <p:nvPr/>
          </p:nvSpPr>
          <p:spPr>
            <a:xfrm>
              <a:off x="1604509" y="4859244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DDCF263-4C35-5048-976E-E32AA10ED175}"/>
                </a:ext>
              </a:extLst>
            </p:cNvPr>
            <p:cNvSpPr/>
            <p:nvPr/>
          </p:nvSpPr>
          <p:spPr>
            <a:xfrm>
              <a:off x="1604509" y="5332296"/>
              <a:ext cx="301925" cy="301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EBB59D6F-5381-114A-9D13-B3501A1A5139}"/>
                </a:ext>
              </a:extLst>
            </p:cNvPr>
            <p:cNvSpPr/>
            <p:nvPr/>
          </p:nvSpPr>
          <p:spPr>
            <a:xfrm>
              <a:off x="1475117" y="2631057"/>
              <a:ext cx="560717" cy="312276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657A1CE7-80F3-FB44-8823-7F57158010A4}"/>
              </a:ext>
            </a:extLst>
          </p:cNvPr>
          <p:cNvCxnSpPr>
            <a:cxnSpLocks/>
          </p:cNvCxnSpPr>
          <p:nvPr/>
        </p:nvCxnSpPr>
        <p:spPr>
          <a:xfrm>
            <a:off x="2543714" y="2347824"/>
            <a:ext cx="1410957" cy="8698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7545A711-4811-F842-9A8F-F60B50CAE192}"/>
              </a:ext>
            </a:extLst>
          </p:cNvPr>
          <p:cNvCxnSpPr>
            <a:cxnSpLocks/>
          </p:cNvCxnSpPr>
          <p:nvPr/>
        </p:nvCxnSpPr>
        <p:spPr>
          <a:xfrm flipV="1">
            <a:off x="2543713" y="4475521"/>
            <a:ext cx="1410958" cy="8778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70FBC58A-C9B8-2146-9EAD-C23AD87136E9}"/>
              </a:ext>
            </a:extLst>
          </p:cNvPr>
          <p:cNvCxnSpPr>
            <a:cxnSpLocks/>
          </p:cNvCxnSpPr>
          <p:nvPr/>
        </p:nvCxnSpPr>
        <p:spPr>
          <a:xfrm flipV="1">
            <a:off x="4515388" y="2339766"/>
            <a:ext cx="1410958" cy="8778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9815D4EF-FAD1-D34D-886F-0AB40FDDAE9F}"/>
              </a:ext>
            </a:extLst>
          </p:cNvPr>
          <p:cNvCxnSpPr/>
          <p:nvPr/>
        </p:nvCxnSpPr>
        <p:spPr>
          <a:xfrm>
            <a:off x="4507336" y="4475521"/>
            <a:ext cx="1410957" cy="81232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6CC28B-D523-F74B-9B35-712FFC47C129}"/>
                  </a:ext>
                </a:extLst>
              </p:cNvPr>
              <p:cNvSpPr txBox="1"/>
              <p:nvPr/>
            </p:nvSpPr>
            <p:spPr>
              <a:xfrm>
                <a:off x="2867739" y="3569525"/>
                <a:ext cx="793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86CC28B-D523-F74B-9B35-712FFC47C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739" y="3569525"/>
                <a:ext cx="793630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41258F4-C9AB-004D-86E7-1FD1B125CB96}"/>
                  </a:ext>
                </a:extLst>
              </p:cNvPr>
              <p:cNvSpPr txBox="1"/>
              <p:nvPr/>
            </p:nvSpPr>
            <p:spPr>
              <a:xfrm>
                <a:off x="4839414" y="3584977"/>
                <a:ext cx="7936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41258F4-C9AB-004D-86E7-1FD1B125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14" y="3584977"/>
                <a:ext cx="793630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오른쪽 대괄호[R] 3">
            <a:extLst>
              <a:ext uri="{FF2B5EF4-FFF2-40B4-BE49-F238E27FC236}">
                <a16:creationId xmlns:a16="http://schemas.microsoft.com/office/drawing/2014/main" id="{8B51FEE3-9B77-D345-B0FA-0D1184F0F3E9}"/>
              </a:ext>
            </a:extLst>
          </p:cNvPr>
          <p:cNvSpPr/>
          <p:nvPr/>
        </p:nvSpPr>
        <p:spPr>
          <a:xfrm>
            <a:off x="6579368" y="2527540"/>
            <a:ext cx="200997" cy="2760302"/>
          </a:xfrm>
          <a:prstGeom prst="rightBracke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6F15C-DD51-CA4A-8A36-435419B83551}"/>
              </a:ext>
            </a:extLst>
          </p:cNvPr>
          <p:cNvSpPr txBox="1"/>
          <p:nvPr/>
        </p:nvSpPr>
        <p:spPr>
          <a:xfrm>
            <a:off x="3691912" y="4612794"/>
            <a:ext cx="150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128</a:t>
            </a:r>
            <a:r>
              <a:rPr kumimoji="1" lang="ko-KR" altLang="en-US" dirty="0"/>
              <a:t> 차원</a:t>
            </a:r>
            <a:endParaRPr kumimoji="1" lang="ko-Kore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80AE0ED-1F85-FC43-95B9-72AA718A72E2}"/>
              </a:ext>
            </a:extLst>
          </p:cNvPr>
          <p:cNvSpPr txBox="1"/>
          <p:nvPr/>
        </p:nvSpPr>
        <p:spPr>
          <a:xfrm>
            <a:off x="7166212" y="3798869"/>
            <a:ext cx="150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0,000</a:t>
            </a:r>
            <a:r>
              <a:rPr kumimoji="1" lang="ko-KR" altLang="en-US" dirty="0"/>
              <a:t> 차원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39AE8-0F5B-AE4D-95EC-813255FC4755}"/>
              </a:ext>
            </a:extLst>
          </p:cNvPr>
          <p:cNvSpPr txBox="1"/>
          <p:nvPr/>
        </p:nvSpPr>
        <p:spPr>
          <a:xfrm>
            <a:off x="1539402" y="5933838"/>
            <a:ext cx="5626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solidFill>
                  <a:srgbClr val="FF0000"/>
                </a:solidFill>
              </a:rPr>
              <a:t>30,000 </a:t>
            </a:r>
            <a:r>
              <a:rPr kumimoji="1" lang="ko-KR" altLang="en-US" sz="2400" dirty="0">
                <a:solidFill>
                  <a:srgbClr val="FF0000"/>
                </a:solidFill>
              </a:rPr>
              <a:t>다 계산하지 말고 일부분만 계산</a:t>
            </a:r>
            <a:r>
              <a:rPr kumimoji="1" lang="en-US" altLang="ko-KR" sz="2400" dirty="0">
                <a:solidFill>
                  <a:srgbClr val="FF0000"/>
                </a:solidFill>
              </a:rPr>
              <a:t>!!</a:t>
            </a:r>
            <a:endParaRPr lang="en-US" altLang="ko-Kore-KR" sz="2400" dirty="0">
              <a:solidFill>
                <a:srgbClr val="FF0000"/>
              </a:solidFill>
            </a:endParaRPr>
          </a:p>
          <a:p>
            <a:endParaRPr kumimoji="1" lang="ko-Kore-KR" altLang="en-US" sz="2400" dirty="0"/>
          </a:p>
        </p:txBody>
      </p:sp>
      <p:sp>
        <p:nvSpPr>
          <p:cNvPr id="5" name="곱하기 4">
            <a:extLst>
              <a:ext uri="{FF2B5EF4-FFF2-40B4-BE49-F238E27FC236}">
                <a16:creationId xmlns:a16="http://schemas.microsoft.com/office/drawing/2014/main" id="{687DF4BA-AB86-D24F-861A-4AC83E20C262}"/>
              </a:ext>
            </a:extLst>
          </p:cNvPr>
          <p:cNvSpPr/>
          <p:nvPr/>
        </p:nvSpPr>
        <p:spPr>
          <a:xfrm>
            <a:off x="5984724" y="2747488"/>
            <a:ext cx="469848" cy="475292"/>
          </a:xfrm>
          <a:prstGeom prst="mathMultiply">
            <a:avLst>
              <a:gd name="adj1" fmla="val 186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곱하기 39">
            <a:extLst>
              <a:ext uri="{FF2B5EF4-FFF2-40B4-BE49-F238E27FC236}">
                <a16:creationId xmlns:a16="http://schemas.microsoft.com/office/drawing/2014/main" id="{C6B56172-4E98-E64F-9A1F-2ACBBE75E2DC}"/>
              </a:ext>
            </a:extLst>
          </p:cNvPr>
          <p:cNvSpPr/>
          <p:nvPr/>
        </p:nvSpPr>
        <p:spPr>
          <a:xfrm>
            <a:off x="5984293" y="3984112"/>
            <a:ext cx="469848" cy="475292"/>
          </a:xfrm>
          <a:prstGeom prst="mathMultiply">
            <a:avLst>
              <a:gd name="adj1" fmla="val 186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곱하기 40">
            <a:extLst>
              <a:ext uri="{FF2B5EF4-FFF2-40B4-BE49-F238E27FC236}">
                <a16:creationId xmlns:a16="http://schemas.microsoft.com/office/drawing/2014/main" id="{AE254D36-31C4-3D48-9CA6-DEBB921DF4D1}"/>
              </a:ext>
            </a:extLst>
          </p:cNvPr>
          <p:cNvSpPr/>
          <p:nvPr/>
        </p:nvSpPr>
        <p:spPr>
          <a:xfrm>
            <a:off x="5981584" y="4946845"/>
            <a:ext cx="469848" cy="475292"/>
          </a:xfrm>
          <a:prstGeom prst="mathMultiply">
            <a:avLst>
              <a:gd name="adj1" fmla="val 186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4638E-A4D0-A64E-9D8D-E80163A446B2}"/>
              </a:ext>
            </a:extLst>
          </p:cNvPr>
          <p:cNvSpPr txBox="1"/>
          <p:nvPr/>
        </p:nvSpPr>
        <p:spPr>
          <a:xfrm>
            <a:off x="5786618" y="1606026"/>
            <a:ext cx="2808974" cy="369332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 err="1"/>
              <a:t>tf.nn.sampled_softmax_loss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027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4648"/>
            <a:ext cx="7886700" cy="5074748"/>
          </a:xfrm>
        </p:spPr>
        <p:txBody>
          <a:bodyPr/>
          <a:lstStyle/>
          <a:p>
            <a:r>
              <a:rPr lang="en-US" altLang="ko-KR" dirty="0"/>
              <a:t>Negative Sampling</a:t>
            </a:r>
          </a:p>
          <a:p>
            <a:pPr lvl="1">
              <a:lnSpc>
                <a:spcPct val="110000"/>
              </a:lnSpc>
            </a:pPr>
            <a:r>
              <a:rPr lang="ko-KR" altLang="en-US" sz="2000" b="1" dirty="0"/>
              <a:t>문맥 안에</a:t>
            </a:r>
            <a:r>
              <a:rPr lang="ko-KR" altLang="en-US" sz="2000" dirty="0"/>
              <a:t> 있는 단어들은 </a:t>
            </a:r>
            <a:r>
              <a:rPr lang="en-US" altLang="ko-KR" sz="2000" b="1" dirty="0">
                <a:solidFill>
                  <a:srgbClr val="0432FF"/>
                </a:solidFill>
              </a:rPr>
              <a:t>clean</a:t>
            </a:r>
          </a:p>
          <a:p>
            <a:pPr lvl="1">
              <a:lnSpc>
                <a:spcPct val="110000"/>
              </a:lnSpc>
            </a:pPr>
            <a:r>
              <a:rPr lang="ko-KR" altLang="en-US" sz="2000" b="1" dirty="0"/>
              <a:t>문맥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밖에</a:t>
            </a:r>
            <a:r>
              <a:rPr lang="ko-KR" altLang="en-US" sz="2000" dirty="0"/>
              <a:t> 있는 단어들을 </a:t>
            </a:r>
            <a:r>
              <a:rPr lang="en-US" altLang="ko-KR" sz="2000" b="1" dirty="0">
                <a:solidFill>
                  <a:srgbClr val="FF0000"/>
                </a:solidFill>
              </a:rPr>
              <a:t>noise</a:t>
            </a:r>
            <a:r>
              <a:rPr lang="ko-KR" altLang="en-US" sz="2000" dirty="0"/>
              <a:t>로 간주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 err="1"/>
              <a:t>중심단어와</a:t>
            </a:r>
            <a:r>
              <a:rPr lang="ko-KR" altLang="en-US" sz="2000" dirty="0"/>
              <a:t> 어떤 단어가 입력 받았을 때 그 단어가  </a:t>
            </a:r>
            <a:r>
              <a:rPr lang="en-US" altLang="ko-KR" sz="2000" dirty="0"/>
              <a:t> </a:t>
            </a:r>
            <a:r>
              <a:rPr lang="en-US" altLang="ko-KR" sz="2000" b="1" dirty="0"/>
              <a:t>noise</a:t>
            </a:r>
            <a:r>
              <a:rPr lang="ko-KR" altLang="en-US" sz="2000" b="1" dirty="0"/>
              <a:t>인지 </a:t>
            </a:r>
            <a:r>
              <a:rPr lang="en-US" altLang="ko-KR" sz="2000" b="1" dirty="0"/>
              <a:t>clean</a:t>
            </a:r>
            <a:r>
              <a:rPr lang="ko-KR" altLang="en-US" sz="2000" b="1" dirty="0"/>
              <a:t>인지 </a:t>
            </a:r>
            <a:r>
              <a:rPr lang="ko-KR" altLang="en-US" sz="2000" dirty="0"/>
              <a:t>분류하는 </a:t>
            </a:r>
            <a:r>
              <a:rPr lang="ko-KR" altLang="en-US" sz="2000" b="1" dirty="0"/>
              <a:t>이진분류방법</a:t>
            </a:r>
            <a:endParaRPr lang="en-US" altLang="ko-KR" sz="20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학습 트릭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1B3344-6719-624C-AFB1-E5886BD0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15" y="3547583"/>
            <a:ext cx="4974805" cy="3094376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229B9B2-B212-234C-A155-616A27999C94}"/>
              </a:ext>
            </a:extLst>
          </p:cNvPr>
          <p:cNvSpPr/>
          <p:nvPr/>
        </p:nvSpPr>
        <p:spPr>
          <a:xfrm>
            <a:off x="4839419" y="6262777"/>
            <a:ext cx="457200" cy="364643"/>
          </a:xfrm>
          <a:prstGeom prst="roundRect">
            <a:avLst>
              <a:gd name="adj" fmla="val 11936"/>
            </a:avLst>
          </a:prstGeom>
          <a:noFill/>
          <a:ln w="28575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12188-4CD4-0E45-A496-6A28097A077B}"/>
              </a:ext>
            </a:extLst>
          </p:cNvPr>
          <p:cNvSpPr txBox="1"/>
          <p:nvPr/>
        </p:nvSpPr>
        <p:spPr>
          <a:xfrm>
            <a:off x="6656565" y="5972157"/>
            <a:ext cx="91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noise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40E224-F8C3-D445-A102-9FCDA5C359D4}"/>
              </a:ext>
            </a:extLst>
          </p:cNvPr>
          <p:cNvSpPr txBox="1"/>
          <p:nvPr/>
        </p:nvSpPr>
        <p:spPr>
          <a:xfrm>
            <a:off x="3198947" y="5925513"/>
            <a:ext cx="91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0432FF"/>
                </a:solidFill>
              </a:rPr>
              <a:t>clean</a:t>
            </a:r>
            <a:endParaRPr kumimoji="1" lang="ko-Kore-KR" altLang="en-US" dirty="0">
              <a:solidFill>
                <a:srgbClr val="0432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F28571-6362-844E-88A2-955B547F70D4}"/>
              </a:ext>
            </a:extLst>
          </p:cNvPr>
          <p:cNvSpPr txBox="1"/>
          <p:nvPr/>
        </p:nvSpPr>
        <p:spPr>
          <a:xfrm>
            <a:off x="6811720" y="1415892"/>
            <a:ext cx="1480598" cy="369332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dirty="0" err="1"/>
              <a:t>tf.nn.nce_loss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50019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507474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신조어 및 학습에서 보지 못한 단어에 대한 처리 한계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&lt;</a:t>
            </a:r>
            <a:r>
              <a:rPr lang="en-US" altLang="ko-KR" sz="2000" dirty="0" err="1"/>
              <a:t>unk</a:t>
            </a:r>
            <a:r>
              <a:rPr lang="en-US" altLang="ko-KR" sz="2000" dirty="0"/>
              <a:t>&gt; </a:t>
            </a:r>
            <a:r>
              <a:rPr lang="ko-KR" altLang="en-US" sz="2000" dirty="0"/>
              <a:t>토큰으로 통일하기 때문에 서로 다른 단어가 동일한 벡터를 갖게 됨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이를 해결하기 위해 </a:t>
            </a:r>
            <a:r>
              <a:rPr lang="en-US" altLang="ko-KR" sz="2000" b="1" dirty="0"/>
              <a:t>“</a:t>
            </a:r>
            <a:r>
              <a:rPr lang="en-US" altLang="ko-KR" sz="2000" b="1" dirty="0" err="1"/>
              <a:t>FastText</a:t>
            </a:r>
            <a:r>
              <a:rPr lang="en-US" altLang="ko-KR" sz="2000" b="1" dirty="0"/>
              <a:t>”, “</a:t>
            </a:r>
            <a:r>
              <a:rPr lang="en-US" altLang="ko-KR" sz="2000" b="1" dirty="0" err="1"/>
              <a:t>Subword</a:t>
            </a:r>
            <a:r>
              <a:rPr lang="en-US" altLang="ko-KR" sz="2000" b="1" dirty="0"/>
              <a:t> Tokenizer”</a:t>
            </a:r>
            <a:r>
              <a:rPr lang="ko-KR" altLang="en-US" sz="2000" dirty="0"/>
              <a:t>와 같은 기법이 등장</a:t>
            </a:r>
            <a:endParaRPr lang="en-US" altLang="ko-KR" sz="2000" dirty="0"/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동음이의어에 대한 처리 한계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과일에서의 </a:t>
            </a:r>
            <a:r>
              <a:rPr lang="en-US" altLang="ko-KR" sz="2000" dirty="0"/>
              <a:t>“apple”</a:t>
            </a:r>
            <a:r>
              <a:rPr lang="ko-KR" altLang="en-US" sz="2000" dirty="0"/>
              <a:t>과 회사에서의 </a:t>
            </a:r>
            <a:r>
              <a:rPr lang="en-US" altLang="ko-KR" sz="2000" dirty="0"/>
              <a:t>“apple”</a:t>
            </a:r>
            <a:r>
              <a:rPr lang="ko-KR" altLang="en-US" sz="2000" dirty="0"/>
              <a:t>에 대해서 구분을 못함</a:t>
            </a:r>
            <a:endParaRPr lang="en-US" altLang="ko-KR" sz="2000" dirty="0"/>
          </a:p>
          <a:p>
            <a:pPr lvl="1">
              <a:lnSpc>
                <a:spcPct val="110000"/>
              </a:lnSpc>
            </a:pPr>
            <a:r>
              <a:rPr lang="ko-KR" altLang="en-US" sz="2000" dirty="0"/>
              <a:t>이를 해결하기 위해 </a:t>
            </a:r>
            <a:r>
              <a:rPr lang="en-US" altLang="ko-KR" sz="2000" b="1" dirty="0"/>
              <a:t>“</a:t>
            </a:r>
            <a:r>
              <a:rPr lang="en-US" altLang="ko-KR" sz="2000" b="1" dirty="0" err="1"/>
              <a:t>ELMo</a:t>
            </a:r>
            <a:r>
              <a:rPr lang="en-US" altLang="ko-KR" sz="2000" b="1" dirty="0"/>
              <a:t>”, “BERT”, “ERNIE”, “</a:t>
            </a:r>
            <a:r>
              <a:rPr lang="en-US" altLang="ko-KR" sz="2000" b="1" dirty="0" err="1"/>
              <a:t>XLNet</a:t>
            </a:r>
            <a:r>
              <a:rPr lang="en-US" altLang="ko-KR" sz="2000" b="1" dirty="0"/>
              <a:t>” </a:t>
            </a:r>
            <a:r>
              <a:rPr lang="en-US" altLang="ko-KR" sz="2000" dirty="0"/>
              <a:t>.. </a:t>
            </a:r>
            <a:r>
              <a:rPr lang="ko-KR" altLang="en-US" sz="2000" dirty="0"/>
              <a:t>등등 요새 대세인 </a:t>
            </a:r>
            <a:r>
              <a:rPr lang="ko-KR" altLang="en-US" sz="2000" b="1" dirty="0"/>
              <a:t>주변 문맥에 따라 단어 벡터가 달라지는 </a:t>
            </a:r>
            <a:r>
              <a:rPr lang="en-US" altLang="ko-KR" sz="2000" b="1" dirty="0"/>
              <a:t>“Contextualized Word Embedding”</a:t>
            </a:r>
            <a:r>
              <a:rPr lang="ko-KR" altLang="en-US" sz="2000" b="1" dirty="0"/>
              <a:t> </a:t>
            </a:r>
            <a:r>
              <a:rPr lang="ko-KR" altLang="en-US" sz="2000" dirty="0"/>
              <a:t>기법 등장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여전한 한계점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220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4648"/>
            <a:ext cx="7886700" cy="507474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000" b="1" dirty="0"/>
              <a:t>“</a:t>
            </a:r>
            <a:r>
              <a:rPr lang="en-US" altLang="ko-KR" sz="2000" b="1" dirty="0" err="1"/>
              <a:t>ELMo</a:t>
            </a:r>
            <a:r>
              <a:rPr lang="en-US" altLang="ko-KR" sz="2000" b="1" dirty="0"/>
              <a:t>”, “BERT”, “ERNIE” </a:t>
            </a:r>
            <a:r>
              <a:rPr lang="ko-KR" altLang="en-US" sz="2000" dirty="0"/>
              <a:t>의 등장으로 </a:t>
            </a:r>
            <a:r>
              <a:rPr lang="ko-KR" altLang="en-US" sz="2000" dirty="0" err="1"/>
              <a:t>자연어처리</a:t>
            </a:r>
            <a:r>
              <a:rPr lang="ko-KR" altLang="en-US" sz="2000" dirty="0"/>
              <a:t> 분야는 </a:t>
            </a:r>
            <a:r>
              <a:rPr lang="en-US" altLang="ko-KR" sz="2000" dirty="0"/>
              <a:t>pre-trained language</a:t>
            </a:r>
            <a:r>
              <a:rPr lang="ko-KR" altLang="en-US" sz="2000" dirty="0"/>
              <a:t> 모델의 시대가 열렸다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2000" dirty="0"/>
              <a:t>이 모델들</a:t>
            </a:r>
            <a:r>
              <a:rPr lang="en-US" altLang="ko-KR" sz="2000" dirty="0"/>
              <a:t>(</a:t>
            </a:r>
            <a:r>
              <a:rPr lang="en-US" altLang="ko-KR" sz="2000" dirty="0" err="1"/>
              <a:t>ELMo</a:t>
            </a:r>
            <a:r>
              <a:rPr lang="ko-KR" altLang="en-US" sz="2000" dirty="0"/>
              <a:t>제외</a:t>
            </a:r>
            <a:r>
              <a:rPr lang="en-US" altLang="ko-KR" sz="2000" dirty="0"/>
              <a:t>)</a:t>
            </a:r>
            <a:r>
              <a:rPr lang="ko-KR" altLang="en-US" sz="2000" dirty="0"/>
              <a:t>은 </a:t>
            </a:r>
            <a:r>
              <a:rPr lang="en-US" altLang="ko-KR" sz="2000" b="1" dirty="0"/>
              <a:t>Transformer</a:t>
            </a:r>
            <a:r>
              <a:rPr lang="ko-KR" altLang="en-US" sz="2000" b="1" dirty="0"/>
              <a:t> 모델</a:t>
            </a:r>
            <a:r>
              <a:rPr lang="ko-KR" altLang="en-US" sz="2000" dirty="0"/>
              <a:t>을 기반으로 한다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요즘 트렌드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53DCBB-389B-EB4B-AD1B-D61CCC94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3175000" cy="2425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61ADE3-82FF-8F48-873E-DE4AC306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40" y="2616450"/>
            <a:ext cx="4711700" cy="40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8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단어 표현의 고전 방식</a:t>
            </a:r>
            <a:endParaRPr kumimoji="1" lang="ko-Kore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3E47F-B24F-1E48-9F8B-F198C16C8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9944"/>
            <a:ext cx="7886700" cy="4351338"/>
          </a:xfrm>
        </p:spPr>
        <p:txBody>
          <a:bodyPr>
            <a:normAutofit/>
          </a:bodyPr>
          <a:lstStyle/>
          <a:p>
            <a:r>
              <a:rPr kumimoji="1" lang="en-US" altLang="ko-KR" sz="2800" b="1" dirty="0"/>
              <a:t>One-hot encoding</a:t>
            </a:r>
            <a:endParaRPr kumimoji="1" lang="ko-Kore-KR" altLang="en-US" sz="2800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821308-5794-3941-8E19-0C7A3397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B2B5B6-1E1B-424C-935A-D03910E4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4" y="2123594"/>
            <a:ext cx="8738948" cy="3334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B0513-1685-FE49-AB9A-BA552530B536}"/>
              </a:ext>
            </a:extLst>
          </p:cNvPr>
          <p:cNvSpPr txBox="1"/>
          <p:nvPr/>
        </p:nvSpPr>
        <p:spPr>
          <a:xfrm>
            <a:off x="4953257" y="5420003"/>
            <a:ext cx="202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Look-up table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263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7062"/>
            <a:ext cx="7886700" cy="1325563"/>
          </a:xfrm>
        </p:spPr>
        <p:txBody>
          <a:bodyPr>
            <a:normAutofit/>
          </a:bodyPr>
          <a:lstStyle/>
          <a:p>
            <a:r>
              <a:rPr kumimoji="1" lang="ko-KR" altLang="en-US" sz="3600" b="1" dirty="0"/>
              <a:t>문서 표현의 고전 방식</a:t>
            </a:r>
            <a:endParaRPr kumimoji="1" lang="ko-Kore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3E47F-B24F-1E48-9F8B-F198C16C8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99944"/>
            <a:ext cx="8189529" cy="5137490"/>
          </a:xfrm>
        </p:spPr>
        <p:txBody>
          <a:bodyPr>
            <a:normAutofit/>
          </a:bodyPr>
          <a:lstStyle/>
          <a:p>
            <a:r>
              <a:rPr kumimoji="1" lang="en-US" altLang="ko-Kore-KR" sz="2800" b="1" dirty="0"/>
              <a:t>BOW(Bag-of-Words)</a:t>
            </a:r>
          </a:p>
          <a:p>
            <a:endParaRPr kumimoji="1" lang="en-US" altLang="ko-Kore-KR" sz="2000" dirty="0"/>
          </a:p>
          <a:p>
            <a:pPr lvl="1"/>
            <a:r>
              <a:rPr kumimoji="1" lang="ko-KR" altLang="en-US" sz="1800" dirty="0"/>
              <a:t>단어가 문서에 존재한다</a:t>
            </a:r>
            <a:r>
              <a:rPr kumimoji="1" lang="en-US" altLang="ko-KR" sz="1800" dirty="0"/>
              <a:t> or</a:t>
            </a:r>
            <a:r>
              <a:rPr kumimoji="1" lang="ko-KR" altLang="en-US" sz="1800" dirty="0"/>
              <a:t> 안한다</a:t>
            </a:r>
            <a:endParaRPr kumimoji="1" lang="en-US" altLang="ko-KR" sz="1800" dirty="0"/>
          </a:p>
          <a:p>
            <a:pPr marL="457200" lvl="1" indent="0">
              <a:buNone/>
            </a:pPr>
            <a:br>
              <a:rPr kumimoji="1" lang="en-US" altLang="ko-Kore-KR" sz="1800" dirty="0"/>
            </a:br>
            <a:br>
              <a:rPr kumimoji="1" lang="en-US" altLang="ko-Kore-KR" sz="1800" dirty="0"/>
            </a:br>
            <a:endParaRPr kumimoji="1" lang="en-US" altLang="ko-Kore-KR" sz="1800" dirty="0"/>
          </a:p>
          <a:p>
            <a:pPr lvl="1"/>
            <a:endParaRPr kumimoji="1" lang="en-US" altLang="ko-Kore-KR" sz="1800" dirty="0"/>
          </a:p>
          <a:p>
            <a:pPr lvl="1"/>
            <a:r>
              <a:rPr kumimoji="1" lang="ko-KR" altLang="en-US" sz="1800" dirty="0"/>
              <a:t>단어가 문서에 </a:t>
            </a:r>
            <a:r>
              <a:rPr kumimoji="1" lang="en-US" altLang="ko-KR" sz="1800" dirty="0"/>
              <a:t>n</a:t>
            </a:r>
            <a:r>
              <a:rPr kumimoji="1" lang="ko-KR" altLang="en-US" sz="1800" dirty="0"/>
              <a:t>번 존재한다</a:t>
            </a:r>
            <a:endParaRPr kumimoji="1" lang="en-US" altLang="ko-KR" sz="1800" dirty="0"/>
          </a:p>
          <a:p>
            <a:pPr marL="914400" lvl="2" indent="0">
              <a:buNone/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TF(Term Frequency)</a:t>
            </a:r>
          </a:p>
          <a:p>
            <a:pPr marL="457200" lvl="1" indent="0">
              <a:buNone/>
            </a:pPr>
            <a:br>
              <a:rPr kumimoji="1" lang="en-US" altLang="ko-Kore-KR" sz="1800" dirty="0"/>
            </a:br>
            <a:br>
              <a:rPr kumimoji="1" lang="en-US" altLang="ko-Kore-KR" sz="1800" dirty="0"/>
            </a:br>
            <a:endParaRPr kumimoji="1" lang="en-US" altLang="ko-Kore-KR" sz="1800" dirty="0"/>
          </a:p>
          <a:p>
            <a:pPr lvl="1"/>
            <a:endParaRPr kumimoji="1" lang="en-US" altLang="ko-Kore-KR" sz="1800" dirty="0"/>
          </a:p>
          <a:p>
            <a:pPr lvl="1"/>
            <a:r>
              <a:rPr kumimoji="1" lang="ko-Kore-KR" altLang="en-US" sz="1800" dirty="0"/>
              <a:t>단어에</a:t>
            </a:r>
            <a:r>
              <a:rPr kumimoji="1" lang="ko-KR" altLang="en-US" sz="1800" dirty="0"/>
              <a:t> 중요도를 할당하고 문서에 등장한 단어 중요도의 </a:t>
            </a:r>
            <a:r>
              <a:rPr kumimoji="1" lang="ko-KR" altLang="en-US" sz="1800" dirty="0" err="1"/>
              <a:t>가중합을</a:t>
            </a:r>
            <a:r>
              <a:rPr kumimoji="1" lang="ko-KR" altLang="en-US" sz="1800" dirty="0"/>
              <a:t> 구한다</a:t>
            </a:r>
            <a:endParaRPr kumimoji="1" lang="en-US" altLang="ko-KR" sz="1800" dirty="0"/>
          </a:p>
          <a:p>
            <a:pPr marL="914400" lvl="2" indent="0">
              <a:buNone/>
            </a:pPr>
            <a:r>
              <a:rPr kumimoji="1" lang="en-US" altLang="ko-Kore-KR" sz="1600" dirty="0"/>
              <a:t>- TF-IDF(Term Frequency Inverse Document Frequency)</a:t>
            </a:r>
            <a:endParaRPr kumimoji="1" lang="ko-Kore-KR" altLang="en-US" sz="1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821308-5794-3941-8E19-0C7A3397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4F02C4-CD5C-5140-A431-E77AAB16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72" y="1627461"/>
            <a:ext cx="1860331" cy="1589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B60C74-622F-C544-AD46-DBBACF9D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765" y="3429000"/>
            <a:ext cx="2057594" cy="15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6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고전 방식의 한계점</a:t>
            </a:r>
            <a:endParaRPr kumimoji="1" lang="ko-Kore-KR" altLang="en-US" sz="3600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821308-5794-3941-8E19-0C7A3397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B2B5B6-1E1B-424C-935A-D03910E4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4" y="2123594"/>
            <a:ext cx="8738948" cy="3334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DCFEE1-D4A9-D141-B9C3-B323D3E2E187}"/>
              </a:ext>
            </a:extLst>
          </p:cNvPr>
          <p:cNvSpPr txBox="1"/>
          <p:nvPr/>
        </p:nvSpPr>
        <p:spPr>
          <a:xfrm>
            <a:off x="628650" y="5578381"/>
            <a:ext cx="788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FF0000"/>
                </a:solidFill>
              </a:rPr>
              <a:t>1. Vocab</a:t>
            </a:r>
            <a:r>
              <a:rPr kumimoji="1" lang="ko-KR" altLang="en-US" b="1" dirty="0">
                <a:solidFill>
                  <a:srgbClr val="FF0000"/>
                </a:solidFill>
              </a:rPr>
              <a:t> 수가 많아지면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벡터값이</a:t>
            </a:r>
            <a:r>
              <a:rPr kumimoji="1" lang="ko-KR" altLang="en-US" b="1" dirty="0">
                <a:solidFill>
                  <a:srgbClr val="FF0000"/>
                </a:solidFill>
              </a:rPr>
              <a:t> 너무 커져서 메모리면에서 비효율적 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</a:p>
          <a:p>
            <a:pPr algn="ctr"/>
            <a:endParaRPr kumimoji="1" lang="en-US" altLang="ko-Kore-KR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2. </a:t>
            </a:r>
            <a:r>
              <a:rPr kumimoji="1" lang="ko-KR" altLang="en-US" b="1" dirty="0">
                <a:solidFill>
                  <a:srgbClr val="FF0000"/>
                </a:solidFill>
              </a:rPr>
              <a:t>두 단어의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벡터끼리</a:t>
            </a:r>
            <a:r>
              <a:rPr kumimoji="1" lang="ko-KR" altLang="en-US" b="1" dirty="0">
                <a:solidFill>
                  <a:srgbClr val="FF0000"/>
                </a:solidFill>
              </a:rPr>
              <a:t> 내적을 하게 되면 </a:t>
            </a:r>
            <a:r>
              <a:rPr kumimoji="1" lang="en-US" altLang="ko-KR" b="1" dirty="0">
                <a:solidFill>
                  <a:srgbClr val="FF0000"/>
                </a:solidFill>
              </a:rPr>
              <a:t>0</a:t>
            </a:r>
            <a:r>
              <a:rPr kumimoji="1" lang="ko-KR" altLang="en-US" b="1" dirty="0">
                <a:solidFill>
                  <a:srgbClr val="FF0000"/>
                </a:solidFill>
              </a:rPr>
              <a:t>이 되어서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유사도를</a:t>
            </a:r>
            <a:r>
              <a:rPr kumimoji="1" lang="ko-KR" altLang="en-US" b="1" dirty="0">
                <a:solidFill>
                  <a:srgbClr val="FF0000"/>
                </a:solidFill>
              </a:rPr>
              <a:t> 구할 수 없다</a:t>
            </a:r>
            <a:r>
              <a:rPr kumimoji="1" lang="en-US" altLang="ko-KR" b="1" dirty="0">
                <a:solidFill>
                  <a:srgbClr val="FF0000"/>
                </a:solidFill>
              </a:rPr>
              <a:t>!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672CBA-7C81-274A-B192-B2041A4E0F3E}"/>
                  </a:ext>
                </a:extLst>
              </p:cNvPr>
              <p:cNvSpPr txBox="1"/>
              <p:nvPr/>
            </p:nvSpPr>
            <p:spPr>
              <a:xfrm>
                <a:off x="6683548" y="1732152"/>
                <a:ext cx="23543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ko-Kore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𝑤𝑜𝑚𝑎𝑛</m:t>
                        </m:r>
                      </m:e>
                    </m:acc>
                    <m:r>
                      <a:rPr kumimoji="1" lang="en-US" altLang="ko-Kore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ore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kumimoji="1" lang="ko-Kore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</m:oMath>
                </a14:m>
                <a:r>
                  <a:rPr kumimoji="1" lang="en-US" altLang="ko-Kore-KR" dirty="0">
                    <a:solidFill>
                      <a:srgbClr val="FF0000"/>
                    </a:solidFill>
                  </a:rPr>
                  <a:t> = 0</a:t>
                </a:r>
                <a:endParaRPr kumimoji="1" lang="ko-Kore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672CBA-7C81-274A-B192-B2041A4E0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548" y="1732152"/>
                <a:ext cx="2354317" cy="369332"/>
              </a:xfrm>
              <a:prstGeom prst="rect">
                <a:avLst/>
              </a:prstGeom>
              <a:blipFill>
                <a:blip r:embed="rId3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7B581EC-A888-FE4A-A16C-D3968F401DBA}"/>
              </a:ext>
            </a:extLst>
          </p:cNvPr>
          <p:cNvSpPr/>
          <p:nvPr/>
        </p:nvSpPr>
        <p:spPr>
          <a:xfrm>
            <a:off x="4099163" y="2596679"/>
            <a:ext cx="2988000" cy="25955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0EEDEA-39A6-7B41-B423-2E0B7B59BD02}"/>
              </a:ext>
            </a:extLst>
          </p:cNvPr>
          <p:cNvSpPr/>
          <p:nvPr/>
        </p:nvSpPr>
        <p:spPr>
          <a:xfrm>
            <a:off x="4093912" y="2885711"/>
            <a:ext cx="2988000" cy="324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299A2E-18AA-6C4B-8D21-AB55D980C5FE}"/>
              </a:ext>
            </a:extLst>
          </p:cNvPr>
          <p:cNvCxnSpPr>
            <a:endCxn id="7" idx="2"/>
          </p:cNvCxnSpPr>
          <p:nvPr/>
        </p:nvCxnSpPr>
        <p:spPr>
          <a:xfrm flipV="1">
            <a:off x="7081911" y="2101484"/>
            <a:ext cx="648000" cy="6249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5182AFC-5BFA-5849-8ADC-8633DF45449B}"/>
              </a:ext>
            </a:extLst>
          </p:cNvPr>
          <p:cNvCxnSpPr>
            <a:cxnSpLocks/>
          </p:cNvCxnSpPr>
          <p:nvPr/>
        </p:nvCxnSpPr>
        <p:spPr>
          <a:xfrm flipV="1">
            <a:off x="7100620" y="2101484"/>
            <a:ext cx="629291" cy="9462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C4DA9919-EA31-8D4A-BCD5-989332C13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Sparse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여서 생기는 한계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919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차원축소</a:t>
            </a:r>
            <a:r>
              <a:rPr lang="ko-KR" altLang="en-US" dirty="0"/>
              <a:t> 목적으로 </a:t>
            </a:r>
            <a:r>
              <a:rPr lang="ko-KR" altLang="en-US" b="1" dirty="0"/>
              <a:t>행렬을 </a:t>
            </a:r>
            <a:r>
              <a:rPr lang="en-US" altLang="ko-KR" b="1" dirty="0"/>
              <a:t>“</a:t>
            </a:r>
            <a:r>
              <a:rPr lang="ko-KR" altLang="en-US" b="1" dirty="0"/>
              <a:t>학습</a:t>
            </a:r>
            <a:r>
              <a:rPr lang="en-US" altLang="ko-KR" b="1" dirty="0"/>
              <a:t>”</a:t>
            </a:r>
            <a:r>
              <a:rPr lang="ko-KR" altLang="en-US" b="1" dirty="0"/>
              <a:t> 시키자</a:t>
            </a:r>
            <a:endParaRPr lang="ko-Kore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 err="1"/>
              <a:t>행렬곱을</a:t>
            </a:r>
            <a:r>
              <a:rPr kumimoji="1" lang="ko-KR" altLang="en-US" sz="3600" b="1" dirty="0"/>
              <a:t> 통한 차원 축소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5038A2-C86D-9A47-BFCF-43B7660F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148301"/>
            <a:ext cx="2971800" cy="495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093B70-8B7E-8946-9C8F-DA5E780A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16" y="2859251"/>
            <a:ext cx="1219200" cy="3073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E22F72-47F1-9840-B66B-3BB7243DF0EC}"/>
              </a:ext>
            </a:extLst>
          </p:cNvPr>
          <p:cNvSpPr txBox="1"/>
          <p:nvPr/>
        </p:nvSpPr>
        <p:spPr>
          <a:xfrm>
            <a:off x="2773964" y="3745479"/>
            <a:ext cx="5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boy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DD0729-CC8D-F040-A679-A24AF195EB22}"/>
              </a:ext>
            </a:extLst>
          </p:cNvPr>
          <p:cNvSpPr txBox="1"/>
          <p:nvPr/>
        </p:nvSpPr>
        <p:spPr>
          <a:xfrm>
            <a:off x="1987756" y="5932651"/>
            <a:ext cx="87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(1,  8)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133CA4-B78A-3743-9343-B0878221B676}"/>
              </a:ext>
            </a:extLst>
          </p:cNvPr>
          <p:cNvSpPr txBox="1"/>
          <p:nvPr/>
        </p:nvSpPr>
        <p:spPr>
          <a:xfrm>
            <a:off x="4733104" y="5932651"/>
            <a:ext cx="87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(8,  3)</a:t>
            </a:r>
            <a:endParaRPr kumimoji="1"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5E227D3-244C-5F4B-A751-649062031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636" y="4123707"/>
            <a:ext cx="1117600" cy="495300"/>
          </a:xfrm>
          <a:prstGeom prst="rect">
            <a:avLst/>
          </a:prstGeom>
        </p:spPr>
      </p:pic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E0069DAB-606E-9D47-BFC7-FB415589B862}"/>
              </a:ext>
            </a:extLst>
          </p:cNvPr>
          <p:cNvSpPr/>
          <p:nvPr/>
        </p:nvSpPr>
        <p:spPr>
          <a:xfrm>
            <a:off x="6096730" y="4148301"/>
            <a:ext cx="536027" cy="3869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AF5E9787-5740-8E45-B335-68AF1C981CBD}"/>
              </a:ext>
            </a:extLst>
          </p:cNvPr>
          <p:cNvSpPr/>
          <p:nvPr/>
        </p:nvSpPr>
        <p:spPr>
          <a:xfrm>
            <a:off x="3996656" y="2701159"/>
            <a:ext cx="1979452" cy="3678620"/>
          </a:xfrm>
          <a:prstGeom prst="roundRect">
            <a:avLst>
              <a:gd name="adj" fmla="val 9919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06FE5-9D70-2342-9FC7-CA6D289A9413}"/>
              </a:ext>
            </a:extLst>
          </p:cNvPr>
          <p:cNvSpPr txBox="1"/>
          <p:nvPr/>
        </p:nvSpPr>
        <p:spPr>
          <a:xfrm>
            <a:off x="7141465" y="5911927"/>
            <a:ext cx="87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(1,  3)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EFB8D-7F64-C240-B494-07B2955416E6}"/>
              </a:ext>
            </a:extLst>
          </p:cNvPr>
          <p:cNvSpPr txBox="1"/>
          <p:nvPr/>
        </p:nvSpPr>
        <p:spPr>
          <a:xfrm>
            <a:off x="4661820" y="6441903"/>
            <a:ext cx="102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solidFill>
                  <a:srgbClr val="FF0000"/>
                </a:solidFill>
              </a:rPr>
              <a:t>학습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ko-KR" sz="2000" b="1" dirty="0">
                <a:solidFill>
                  <a:srgbClr val="FF0000"/>
                </a:solidFill>
              </a:rPr>
              <a:t>!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EB9300-7C48-704E-8B2F-CC3AE7572849}"/>
              </a:ext>
            </a:extLst>
          </p:cNvPr>
          <p:cNvSpPr txBox="1"/>
          <p:nvPr/>
        </p:nvSpPr>
        <p:spPr>
          <a:xfrm>
            <a:off x="6547666" y="4866272"/>
            <a:ext cx="196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새로운 단어 벡터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EFAB1-87D4-204B-9718-D969E37C17CE}"/>
              </a:ext>
            </a:extLst>
          </p:cNvPr>
          <p:cNvSpPr txBox="1"/>
          <p:nvPr/>
        </p:nvSpPr>
        <p:spPr>
          <a:xfrm>
            <a:off x="3964874" y="5106123"/>
            <a:ext cx="5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boy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F229C-B361-3649-8CF9-A1052224A50E}"/>
              </a:ext>
            </a:extLst>
          </p:cNvPr>
          <p:cNvSpPr txBox="1"/>
          <p:nvPr/>
        </p:nvSpPr>
        <p:spPr>
          <a:xfrm>
            <a:off x="1322207" y="3753362"/>
            <a:ext cx="5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girl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E9A703-EE4C-6649-BC7C-2127531BA551}"/>
              </a:ext>
            </a:extLst>
          </p:cNvPr>
          <p:cNvSpPr txBox="1"/>
          <p:nvPr/>
        </p:nvSpPr>
        <p:spPr>
          <a:xfrm>
            <a:off x="512948" y="3786462"/>
            <a:ext cx="67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man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D5BFEB-226C-6948-BC35-EB55EFED1EF6}"/>
              </a:ext>
            </a:extLst>
          </p:cNvPr>
          <p:cNvSpPr txBox="1"/>
          <p:nvPr/>
        </p:nvSpPr>
        <p:spPr>
          <a:xfrm>
            <a:off x="3938081" y="2870257"/>
            <a:ext cx="6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man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A28F55-4456-7F4E-9A98-EC581DA9FB9B}"/>
              </a:ext>
            </a:extLst>
          </p:cNvPr>
          <p:cNvSpPr txBox="1"/>
          <p:nvPr/>
        </p:nvSpPr>
        <p:spPr>
          <a:xfrm>
            <a:off x="3996656" y="3619551"/>
            <a:ext cx="4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girl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86DE8-BCB2-2647-8901-EC3D90E66E0E}"/>
              </a:ext>
            </a:extLst>
          </p:cNvPr>
          <p:cNvSpPr txBox="1"/>
          <p:nvPr/>
        </p:nvSpPr>
        <p:spPr>
          <a:xfrm>
            <a:off x="3785520" y="4028831"/>
            <a:ext cx="50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/>
              <a:t>X</a:t>
            </a:r>
            <a:endParaRPr kumimoji="1" lang="ko-Kore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6688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ore-KR" altLang="en-US" dirty="0"/>
              <a:t>비슷한</a:t>
            </a:r>
            <a:r>
              <a:rPr lang="ko-KR" altLang="en-US" dirty="0"/>
              <a:t> 의미의 </a:t>
            </a:r>
            <a:r>
              <a:rPr lang="ko-KR" altLang="en-US" dirty="0" err="1"/>
              <a:t>단어에게</a:t>
            </a:r>
            <a:r>
              <a:rPr lang="ko-KR" altLang="en-US" dirty="0"/>
              <a:t> 비슷한 </a:t>
            </a:r>
            <a:r>
              <a:rPr lang="ko-KR" altLang="en-US" dirty="0" err="1"/>
              <a:t>벡터값을</a:t>
            </a:r>
            <a:r>
              <a:rPr lang="ko-KR" altLang="en-US" dirty="0"/>
              <a:t> 부여하자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비슷한 의미의 </a:t>
            </a:r>
            <a:r>
              <a:rPr lang="ko-KR" altLang="en-US" dirty="0" err="1"/>
              <a:t>단어들끼리</a:t>
            </a:r>
            <a:r>
              <a:rPr lang="ko-KR" altLang="en-US" dirty="0"/>
              <a:t> 뭉치게</a:t>
            </a:r>
            <a:r>
              <a:rPr lang="en-US" altLang="ko-KR" dirty="0"/>
              <a:t>!</a:t>
            </a:r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단어의 벡터 공간에서의 표현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82EC2A-E4D6-8E40-A4B5-CA3D94CD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54" y="2925121"/>
            <a:ext cx="4955784" cy="371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4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5074748"/>
          </a:xfrm>
        </p:spPr>
        <p:txBody>
          <a:bodyPr/>
          <a:lstStyle/>
          <a:p>
            <a:r>
              <a:rPr lang="ko-KR" altLang="en-US" dirty="0"/>
              <a:t>친구를 보면 그 사람을 알 수 있다</a:t>
            </a:r>
            <a:endParaRPr lang="en-US" altLang="ko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r>
              <a:rPr lang="ko-KR" altLang="en-US" dirty="0"/>
              <a:t>단어의 주변을 보면 그 단어를 안다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ko-KR" altLang="en-US" sz="2000" dirty="0"/>
              <a:t>새로운 디자인의 선이 </a:t>
            </a:r>
            <a:r>
              <a:rPr lang="en-US" altLang="ko-KR" sz="2000" dirty="0">
                <a:solidFill>
                  <a:srgbClr val="FF0000"/>
                </a:solidFill>
              </a:rPr>
              <a:t>__</a:t>
            </a:r>
            <a:r>
              <a:rPr lang="ko-KR" altLang="en-US" sz="2000" dirty="0"/>
              <a:t> 하다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야</a:t>
            </a:r>
            <a:r>
              <a:rPr lang="en-US" altLang="ko-KR" sz="2000" dirty="0"/>
              <a:t>,</a:t>
            </a:r>
            <a:r>
              <a:rPr lang="ko-KR" altLang="en-US" sz="2000" dirty="0"/>
              <a:t> 부엌 좀 </a:t>
            </a:r>
            <a:r>
              <a:rPr lang="en-US" altLang="ko-KR" sz="2000" dirty="0">
                <a:solidFill>
                  <a:srgbClr val="FF0000"/>
                </a:solidFill>
              </a:rPr>
              <a:t>__</a:t>
            </a:r>
            <a:r>
              <a:rPr lang="ko-KR" altLang="en-US" sz="2000" dirty="0"/>
              <a:t>히 하자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깜빡하고 책상 위를 </a:t>
            </a:r>
            <a:r>
              <a:rPr lang="en-US" altLang="ko-KR" sz="2000" dirty="0">
                <a:solidFill>
                  <a:srgbClr val="FF0000"/>
                </a:solidFill>
              </a:rPr>
              <a:t>__</a:t>
            </a:r>
            <a:r>
              <a:rPr lang="ko-KR" altLang="en-US" sz="2000" dirty="0"/>
              <a:t>하게 치우지 않았다</a:t>
            </a:r>
            <a:r>
              <a:rPr lang="en-US" altLang="ko-KR" sz="2000" dirty="0"/>
              <a:t>.</a:t>
            </a:r>
            <a:endParaRPr lang="en-US" altLang="ko-Kore-KR" sz="2000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단어의 벡터 공간에서의 표현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58A093-51A8-5A4F-BCBF-D74FBF3F4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41" y="2241211"/>
            <a:ext cx="3357617" cy="1803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328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E07AA50-D4BD-204A-A5E8-DAE82C191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211"/>
            <a:ext cx="7886700" cy="5074748"/>
          </a:xfrm>
        </p:spPr>
        <p:txBody>
          <a:bodyPr/>
          <a:lstStyle/>
          <a:p>
            <a:r>
              <a:rPr lang="ko-KR" altLang="en-US" dirty="0"/>
              <a:t>단어의 의미는 해당 단어의 주위 </a:t>
            </a:r>
            <a:r>
              <a:rPr lang="ko-KR" altLang="en-US" b="1" dirty="0"/>
              <a:t>문맥</a:t>
            </a:r>
            <a:r>
              <a:rPr lang="ko-KR" altLang="en-US" dirty="0"/>
              <a:t>이 담고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sz="2000" dirty="0"/>
              <a:t>두 단어의 문맥이 비슷하면 </a:t>
            </a:r>
            <a:r>
              <a:rPr lang="en-US" altLang="ko-KR" sz="2000" dirty="0"/>
              <a:t>“</a:t>
            </a:r>
            <a:r>
              <a:rPr lang="ko-KR" altLang="en-US" sz="2000" dirty="0"/>
              <a:t>의미적</a:t>
            </a:r>
            <a:r>
              <a:rPr lang="en-US" altLang="ko-KR" sz="2000" dirty="0"/>
              <a:t>”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유사한 단어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문맥은 정해진 구간</a:t>
            </a:r>
            <a:r>
              <a:rPr lang="en-US" altLang="ko-KR" sz="2000" dirty="0"/>
              <a:t>(window)</a:t>
            </a:r>
            <a:r>
              <a:rPr lang="ko-KR" altLang="en-US" sz="2000" dirty="0"/>
              <a:t>내의 단어 즉</a:t>
            </a:r>
            <a:r>
              <a:rPr lang="en-US" altLang="ko-KR" sz="2000" dirty="0"/>
              <a:t>,</a:t>
            </a:r>
            <a:r>
              <a:rPr lang="ko-KR" altLang="en-US" sz="2000" dirty="0"/>
              <a:t> 좌우 </a:t>
            </a:r>
            <a:r>
              <a:rPr lang="en-US" altLang="ko-KR" sz="2000" dirty="0"/>
              <a:t>1~8</a:t>
            </a:r>
            <a:r>
              <a:rPr lang="ko-KR" altLang="en-US" sz="2000" dirty="0"/>
              <a:t>단어들</a:t>
            </a:r>
            <a:endParaRPr lang="en-US" altLang="ko-KR" sz="2000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40C4-170F-4843-BF61-FE6016CB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/>
              <a:t>단어의 벡터 공간에서의 표현</a:t>
            </a:r>
            <a:endParaRPr kumimoji="1" lang="ko-Kore-KR" altLang="en-US" sz="3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68B66-4326-0D4E-BF9D-1DC3B962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0665-4B2B-1941-98AC-3D67264E7B5D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9E0867-7D56-DE40-A7B8-3DA998A1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31" y="2394095"/>
            <a:ext cx="8388350" cy="14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00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</TotalTime>
  <Words>823</Words>
  <Application>Microsoft Macintosh PowerPoint</Application>
  <PresentationFormat>화면 슬라이드 쇼(4:3)</PresentationFormat>
  <Paragraphs>351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테마</vt:lpstr>
      <vt:lpstr>Word2Vec 단어의 분산 표현</vt:lpstr>
      <vt:lpstr>컴퓨터에게 ‘단어’의 의미를 어떻게 알려줄까?</vt:lpstr>
      <vt:lpstr>단어 표현의 고전 방식</vt:lpstr>
      <vt:lpstr>문서 표현의 고전 방식</vt:lpstr>
      <vt:lpstr>고전 방식의 한계점</vt:lpstr>
      <vt:lpstr>행렬곱을 통한 차원 축소</vt:lpstr>
      <vt:lpstr>단어의 벡터 공간에서의 표현</vt:lpstr>
      <vt:lpstr>단어의 벡터 공간에서의 표현</vt:lpstr>
      <vt:lpstr>단어의 벡터 공간에서의 표현</vt:lpstr>
      <vt:lpstr>Word2vec</vt:lpstr>
      <vt:lpstr>Word2vec</vt:lpstr>
      <vt:lpstr>Word2vec</vt:lpstr>
      <vt:lpstr>Word2vec</vt:lpstr>
      <vt:lpstr>PowerPoint 프레젠테이션</vt:lpstr>
      <vt:lpstr>이렇게 하면 왜..?  왜 비슷한 문맥의 단어끼리   비슷한 벡터를 갖는 걸까?</vt:lpstr>
      <vt:lpstr>Word2vec</vt:lpstr>
      <vt:lpstr>Word2vec</vt:lpstr>
      <vt:lpstr>Word2vec</vt:lpstr>
      <vt:lpstr>Word2vec</vt:lpstr>
      <vt:lpstr>학습 트릭</vt:lpstr>
      <vt:lpstr>학습 트릭</vt:lpstr>
      <vt:lpstr>학습 트릭</vt:lpstr>
      <vt:lpstr>여전한 한계점</vt:lpstr>
      <vt:lpstr>요즘 트렌드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한-일 화폐 관련 표현  번역 품질 개선</dc:title>
  <dc:creator>원민섭</dc:creator>
  <cp:lastModifiedBy>원민섭</cp:lastModifiedBy>
  <cp:revision>287</cp:revision>
  <dcterms:created xsi:type="dcterms:W3CDTF">2020-06-25T09:00:28Z</dcterms:created>
  <dcterms:modified xsi:type="dcterms:W3CDTF">2020-08-29T13:44:10Z</dcterms:modified>
</cp:coreProperties>
</file>